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Fira Sans Bold" charset="1" panose="020B0803050000020004"/>
      <p:regular r:id="rId16"/>
    </p:embeddedFont>
    <p:embeddedFont>
      <p:font typeface="Fira Sans Bold Bold" charset="1" panose="020B0903050000020004"/>
      <p:regular r:id="rId17"/>
    </p:embeddedFont>
    <p:embeddedFont>
      <p:font typeface="Fira Sans Bold Italics" charset="1" panose="020B0803050000020004"/>
      <p:regular r:id="rId18"/>
    </p:embeddedFont>
    <p:embeddedFont>
      <p:font typeface="Fira Sans Bold Bold Italics" charset="1" panose="020B0903050000020004"/>
      <p:regular r:id="rId19"/>
    </p:embeddedFont>
    <p:embeddedFont>
      <p:font typeface="Fira Sans Light" charset="1" panose="020B0403050000020004"/>
      <p:regular r:id="rId20"/>
    </p:embeddedFont>
    <p:embeddedFont>
      <p:font typeface="Fira Sans Light Bold" charset="1" panose="020B0503050000020004"/>
      <p:regular r:id="rId21"/>
    </p:embeddedFont>
    <p:embeddedFont>
      <p:font typeface="Fira Sans Light Italics" charset="1" panose="020B0403050000020004"/>
      <p:regular r:id="rId22"/>
    </p:embeddedFont>
    <p:embeddedFont>
      <p:font typeface="Fira Sans Light Bold Italics" charset="1" panose="020B0503050000020004"/>
      <p:regular r:id="rId23"/>
    </p:embeddedFont>
    <p:embeddedFont>
      <p:font typeface="Fira Sans Medium" charset="1" panose="020B0603050000020004"/>
      <p:regular r:id="rId24"/>
    </p:embeddedFont>
    <p:embeddedFont>
      <p:font typeface="Fira Sans Medium Bold" charset="1" panose="020B0603050000020004"/>
      <p:regular r:id="rId25"/>
    </p:embeddedFont>
    <p:embeddedFont>
      <p:font typeface="Fira Sans Medium Italics" charset="1" panose="020B0603050000020004"/>
      <p:regular r:id="rId26"/>
    </p:embeddedFont>
    <p:embeddedFont>
      <p:font typeface="Fira Sans Medium Bold Italics" charset="1" panose="020B07030500000200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5007234" y="3607168"/>
            <a:ext cx="6608388" cy="572289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70809"/>
            </a:solidFill>
          </p:spPr>
        </p:sp>
      </p:grpSp>
      <p:grpSp>
        <p:nvGrpSpPr>
          <p:cNvPr name="Group 4" id="4"/>
          <p:cNvGrpSpPr/>
          <p:nvPr/>
        </p:nvGrpSpPr>
        <p:grpSpPr>
          <a:xfrm rot="0">
            <a:off x="13016009" y="7865866"/>
            <a:ext cx="4486348" cy="3885199"/>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454F60"/>
            </a:solidFill>
          </p:spPr>
        </p:sp>
      </p:grpSp>
      <p:grpSp>
        <p:nvGrpSpPr>
          <p:cNvPr name="Group 6" id="6"/>
          <p:cNvGrpSpPr/>
          <p:nvPr/>
        </p:nvGrpSpPr>
        <p:grpSpPr>
          <a:xfrm rot="0">
            <a:off x="13208634" y="6890738"/>
            <a:ext cx="2050549" cy="1775785"/>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8C9FBD"/>
            </a:solidFill>
          </p:spPr>
        </p:sp>
      </p:grpSp>
      <p:grpSp>
        <p:nvGrpSpPr>
          <p:cNvPr name="Group 8" id="8"/>
          <p:cNvGrpSpPr/>
          <p:nvPr/>
        </p:nvGrpSpPr>
        <p:grpSpPr>
          <a:xfrm rot="0">
            <a:off x="14473644" y="1852791"/>
            <a:ext cx="3429755" cy="2970184"/>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60799F"/>
            </a:solidFill>
          </p:spPr>
        </p:sp>
      </p:grpSp>
      <p:sp>
        <p:nvSpPr>
          <p:cNvPr name="Freeform 10" id="10"/>
          <p:cNvSpPr/>
          <p:nvPr/>
        </p:nvSpPr>
        <p:spPr>
          <a:xfrm flipH="false" flipV="false" rot="0">
            <a:off x="218406" y="205597"/>
            <a:ext cx="1317984" cy="1440181"/>
          </a:xfrm>
          <a:custGeom>
            <a:avLst/>
            <a:gdLst/>
            <a:ahLst/>
            <a:cxnLst/>
            <a:rect r="r" b="b" t="t" l="l"/>
            <a:pathLst>
              <a:path h="1440181" w="1317984">
                <a:moveTo>
                  <a:pt x="0" y="0"/>
                </a:moveTo>
                <a:lnTo>
                  <a:pt x="1317984" y="0"/>
                </a:lnTo>
                <a:lnTo>
                  <a:pt x="1317984" y="1440181"/>
                </a:lnTo>
                <a:lnTo>
                  <a:pt x="0" y="1440181"/>
                </a:lnTo>
                <a:lnTo>
                  <a:pt x="0" y="0"/>
                </a:lnTo>
                <a:close/>
              </a:path>
            </a:pathLst>
          </a:custGeom>
          <a:blipFill>
            <a:blip r:embed="rId2"/>
            <a:stretch>
              <a:fillRect l="0" t="0" r="0" b="0"/>
            </a:stretch>
          </a:blipFill>
        </p:spPr>
      </p:sp>
      <p:sp>
        <p:nvSpPr>
          <p:cNvPr name="Freeform 11" id="11"/>
          <p:cNvSpPr/>
          <p:nvPr/>
        </p:nvSpPr>
        <p:spPr>
          <a:xfrm flipH="false" flipV="false" rot="0">
            <a:off x="454015" y="9258300"/>
            <a:ext cx="574685" cy="569050"/>
          </a:xfrm>
          <a:custGeom>
            <a:avLst/>
            <a:gdLst/>
            <a:ahLst/>
            <a:cxnLst/>
            <a:rect r="r" b="b" t="t" l="l"/>
            <a:pathLst>
              <a:path h="569050" w="574685">
                <a:moveTo>
                  <a:pt x="0" y="0"/>
                </a:moveTo>
                <a:lnTo>
                  <a:pt x="574685" y="0"/>
                </a:lnTo>
                <a:lnTo>
                  <a:pt x="574685" y="569050"/>
                </a:lnTo>
                <a:lnTo>
                  <a:pt x="0" y="569050"/>
                </a:lnTo>
                <a:lnTo>
                  <a:pt x="0" y="0"/>
                </a:lnTo>
                <a:close/>
              </a:path>
            </a:pathLst>
          </a:custGeom>
          <a:blipFill>
            <a:blip r:embed="rId3"/>
            <a:stretch>
              <a:fillRect l="0" t="0" r="0" b="0"/>
            </a:stretch>
          </a:blipFill>
        </p:spPr>
      </p:sp>
      <p:sp>
        <p:nvSpPr>
          <p:cNvPr name="TextBox 12" id="12"/>
          <p:cNvSpPr txBox="true"/>
          <p:nvPr/>
        </p:nvSpPr>
        <p:spPr>
          <a:xfrm rot="0">
            <a:off x="741358" y="3385114"/>
            <a:ext cx="7607610" cy="4124325"/>
          </a:xfrm>
          <a:prstGeom prst="rect">
            <a:avLst/>
          </a:prstGeom>
        </p:spPr>
        <p:txBody>
          <a:bodyPr anchor="t" rtlCol="false" tIns="0" lIns="0" bIns="0" rIns="0">
            <a:spAutoFit/>
          </a:bodyPr>
          <a:lstStyle/>
          <a:p>
            <a:pPr>
              <a:lnSpc>
                <a:spcPts val="10857"/>
              </a:lnSpc>
            </a:pPr>
            <a:r>
              <a:rPr lang="en-US" sz="9047">
                <a:solidFill>
                  <a:srgbClr val="000000"/>
                </a:solidFill>
                <a:latin typeface="Fira Sans Bold"/>
              </a:rPr>
              <a:t>2-month</a:t>
            </a:r>
          </a:p>
          <a:p>
            <a:pPr>
              <a:lnSpc>
                <a:spcPts val="10857"/>
              </a:lnSpc>
            </a:pPr>
            <a:r>
              <a:rPr lang="en-US" sz="9047">
                <a:solidFill>
                  <a:srgbClr val="000000"/>
                </a:solidFill>
                <a:latin typeface="Fira Sans Bold"/>
              </a:rPr>
              <a:t>Internship at</a:t>
            </a:r>
          </a:p>
          <a:p>
            <a:pPr>
              <a:lnSpc>
                <a:spcPts val="10857"/>
              </a:lnSpc>
            </a:pPr>
            <a:r>
              <a:rPr lang="en-US" sz="9047">
                <a:solidFill>
                  <a:srgbClr val="000000"/>
                </a:solidFill>
                <a:latin typeface="Fira Sans Bold"/>
              </a:rPr>
              <a:t>PINPENCIL LLP</a:t>
            </a:r>
          </a:p>
        </p:txBody>
      </p:sp>
      <p:sp>
        <p:nvSpPr>
          <p:cNvPr name="TextBox 13" id="13"/>
          <p:cNvSpPr txBox="true"/>
          <p:nvPr/>
        </p:nvSpPr>
        <p:spPr>
          <a:xfrm rot="0">
            <a:off x="2272505" y="538338"/>
            <a:ext cx="14986795" cy="688974"/>
          </a:xfrm>
          <a:prstGeom prst="rect">
            <a:avLst/>
          </a:prstGeom>
        </p:spPr>
        <p:txBody>
          <a:bodyPr anchor="t" rtlCol="false" tIns="0" lIns="0" bIns="0" rIns="0">
            <a:spAutoFit/>
          </a:bodyPr>
          <a:lstStyle/>
          <a:p>
            <a:pPr algn="ctr">
              <a:lnSpc>
                <a:spcPts val="5600"/>
              </a:lnSpc>
            </a:pPr>
            <a:r>
              <a:rPr lang="en-US" sz="4000">
                <a:solidFill>
                  <a:srgbClr val="000000"/>
                </a:solidFill>
                <a:latin typeface="Canva Sans Bold"/>
              </a:rPr>
              <a:t>Dr B R Ambedkar National Institute of Technology Jalandhar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5739069" y="1028700"/>
            <a:ext cx="6809862" cy="128587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Achievements</a:t>
            </a:r>
          </a:p>
        </p:txBody>
      </p:sp>
      <p:sp>
        <p:nvSpPr>
          <p:cNvPr name="Freeform 3" id="3"/>
          <p:cNvSpPr/>
          <p:nvPr/>
        </p:nvSpPr>
        <p:spPr>
          <a:xfrm flipH="false" flipV="false" rot="0">
            <a:off x="17259300" y="9258300"/>
            <a:ext cx="574685" cy="569050"/>
          </a:xfrm>
          <a:custGeom>
            <a:avLst/>
            <a:gdLst/>
            <a:ahLst/>
            <a:cxnLst/>
            <a:rect r="r" b="b" t="t" l="l"/>
            <a:pathLst>
              <a:path h="569050" w="574685">
                <a:moveTo>
                  <a:pt x="0" y="0"/>
                </a:moveTo>
                <a:lnTo>
                  <a:pt x="574685" y="0"/>
                </a:lnTo>
                <a:lnTo>
                  <a:pt x="574685" y="569050"/>
                </a:lnTo>
                <a:lnTo>
                  <a:pt x="0" y="569050"/>
                </a:lnTo>
                <a:lnTo>
                  <a:pt x="0" y="0"/>
                </a:lnTo>
                <a:close/>
              </a:path>
            </a:pathLst>
          </a:custGeom>
          <a:blipFill>
            <a:blip r:embed="rId2"/>
            <a:stretch>
              <a:fillRect l="0" t="0" r="0" b="0"/>
            </a:stretch>
          </a:blipFill>
        </p:spPr>
      </p:sp>
      <p:grpSp>
        <p:nvGrpSpPr>
          <p:cNvPr name="Group 4" id="4"/>
          <p:cNvGrpSpPr/>
          <p:nvPr/>
        </p:nvGrpSpPr>
        <p:grpSpPr>
          <a:xfrm rot="0">
            <a:off x="15103118" y="4221352"/>
            <a:ext cx="6608388" cy="5722895"/>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70809"/>
            </a:solidFill>
          </p:spPr>
        </p:sp>
      </p:grpSp>
      <p:grpSp>
        <p:nvGrpSpPr>
          <p:cNvPr name="Group 6" id="6"/>
          <p:cNvGrpSpPr/>
          <p:nvPr/>
        </p:nvGrpSpPr>
        <p:grpSpPr>
          <a:xfrm rot="0">
            <a:off x="13111894" y="8480049"/>
            <a:ext cx="4486348" cy="3885199"/>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454F60"/>
            </a:solidFill>
          </p:spPr>
        </p:sp>
      </p:grpSp>
      <p:grpSp>
        <p:nvGrpSpPr>
          <p:cNvPr name="Group 8" id="8"/>
          <p:cNvGrpSpPr/>
          <p:nvPr/>
        </p:nvGrpSpPr>
        <p:grpSpPr>
          <a:xfrm rot="0">
            <a:off x="13304519" y="7504922"/>
            <a:ext cx="2050549" cy="1775785"/>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8C9FBD"/>
            </a:solidFill>
          </p:spPr>
        </p:sp>
      </p:grpSp>
      <p:grpSp>
        <p:nvGrpSpPr>
          <p:cNvPr name="Group 10" id="10"/>
          <p:cNvGrpSpPr/>
          <p:nvPr/>
        </p:nvGrpSpPr>
        <p:grpSpPr>
          <a:xfrm rot="0">
            <a:off x="14569528" y="2466975"/>
            <a:ext cx="3429755" cy="2970184"/>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60799F"/>
            </a:solidFill>
          </p:spPr>
        </p:sp>
      </p:grpSp>
      <p:sp>
        <p:nvSpPr>
          <p:cNvPr name="Freeform 12" id="12"/>
          <p:cNvSpPr/>
          <p:nvPr/>
        </p:nvSpPr>
        <p:spPr>
          <a:xfrm flipH="false" flipV="false" rot="0">
            <a:off x="454015" y="9258300"/>
            <a:ext cx="574685" cy="569050"/>
          </a:xfrm>
          <a:custGeom>
            <a:avLst/>
            <a:gdLst/>
            <a:ahLst/>
            <a:cxnLst/>
            <a:rect r="r" b="b" t="t" l="l"/>
            <a:pathLst>
              <a:path h="569050" w="574685">
                <a:moveTo>
                  <a:pt x="0" y="0"/>
                </a:moveTo>
                <a:lnTo>
                  <a:pt x="574685" y="0"/>
                </a:lnTo>
                <a:lnTo>
                  <a:pt x="574685" y="569050"/>
                </a:lnTo>
                <a:lnTo>
                  <a:pt x="0" y="569050"/>
                </a:lnTo>
                <a:lnTo>
                  <a:pt x="0" y="0"/>
                </a:lnTo>
                <a:close/>
              </a:path>
            </a:pathLst>
          </a:custGeom>
          <a:blipFill>
            <a:blip r:embed="rId2"/>
            <a:stretch>
              <a:fillRect l="0" t="0" r="0" b="0"/>
            </a:stretch>
          </a:blipFill>
        </p:spPr>
      </p:sp>
      <p:sp>
        <p:nvSpPr>
          <p:cNvPr name="TextBox 13" id="13"/>
          <p:cNvSpPr txBox="true"/>
          <p:nvPr/>
        </p:nvSpPr>
        <p:spPr>
          <a:xfrm rot="0">
            <a:off x="1028700" y="3736571"/>
            <a:ext cx="10024156" cy="1298575"/>
          </a:xfrm>
          <a:prstGeom prst="rect">
            <a:avLst/>
          </a:prstGeom>
        </p:spPr>
        <p:txBody>
          <a:bodyPr anchor="t" rtlCol="false" tIns="0" lIns="0" bIns="0" rIns="0">
            <a:spAutoFit/>
          </a:bodyPr>
          <a:lstStyle/>
          <a:p>
            <a:pPr>
              <a:lnSpc>
                <a:spcPts val="3499"/>
              </a:lnSpc>
            </a:pPr>
            <a:r>
              <a:rPr lang="en-US" sz="2499">
                <a:solidFill>
                  <a:srgbClr val="000000"/>
                </a:solidFill>
                <a:latin typeface="Canva Sans Bold"/>
              </a:rPr>
              <a:t>Got a handful experience on web development: </a:t>
            </a:r>
            <a:r>
              <a:rPr lang="en-US" sz="2499">
                <a:solidFill>
                  <a:srgbClr val="000000"/>
                </a:solidFill>
                <a:latin typeface="Canva Sans"/>
              </a:rPr>
              <a:t> Working on the  different templates we got a handful experience in web development and related technologies</a:t>
            </a:r>
          </a:p>
        </p:txBody>
      </p:sp>
      <p:sp>
        <p:nvSpPr>
          <p:cNvPr name="TextBox 14" id="14"/>
          <p:cNvSpPr txBox="true"/>
          <p:nvPr/>
        </p:nvSpPr>
        <p:spPr>
          <a:xfrm rot="0">
            <a:off x="1028700" y="5553479"/>
            <a:ext cx="10024156" cy="860425"/>
          </a:xfrm>
          <a:prstGeom prst="rect">
            <a:avLst/>
          </a:prstGeom>
        </p:spPr>
        <p:txBody>
          <a:bodyPr anchor="t" rtlCol="false" tIns="0" lIns="0" bIns="0" rIns="0">
            <a:spAutoFit/>
          </a:bodyPr>
          <a:lstStyle/>
          <a:p>
            <a:pPr>
              <a:lnSpc>
                <a:spcPts val="3499"/>
              </a:lnSpc>
            </a:pPr>
            <a:r>
              <a:rPr lang="en-US" sz="2499">
                <a:solidFill>
                  <a:srgbClr val="000000"/>
                </a:solidFill>
                <a:latin typeface="Canva Sans Bold"/>
              </a:rPr>
              <a:t>Proficient coding skills:</a:t>
            </a:r>
            <a:r>
              <a:rPr lang="en-US" sz="2499">
                <a:solidFill>
                  <a:srgbClr val="000000"/>
                </a:solidFill>
                <a:latin typeface="Canva Sans"/>
              </a:rPr>
              <a:t> Gained proficiency in web development skills like html, CSS,JavaScript, Bootstrap</a:t>
            </a:r>
          </a:p>
        </p:txBody>
      </p:sp>
      <p:sp>
        <p:nvSpPr>
          <p:cNvPr name="TextBox 15" id="15"/>
          <p:cNvSpPr txBox="true"/>
          <p:nvPr/>
        </p:nvSpPr>
        <p:spPr>
          <a:xfrm rot="0">
            <a:off x="1028700" y="6928254"/>
            <a:ext cx="10024156" cy="860425"/>
          </a:xfrm>
          <a:prstGeom prst="rect">
            <a:avLst/>
          </a:prstGeom>
        </p:spPr>
        <p:txBody>
          <a:bodyPr anchor="t" rtlCol="false" tIns="0" lIns="0" bIns="0" rIns="0">
            <a:spAutoFit/>
          </a:bodyPr>
          <a:lstStyle/>
          <a:p>
            <a:pPr>
              <a:lnSpc>
                <a:spcPts val="3499"/>
              </a:lnSpc>
            </a:pPr>
            <a:r>
              <a:rPr lang="en-US" sz="2499">
                <a:solidFill>
                  <a:srgbClr val="000000"/>
                </a:solidFill>
                <a:latin typeface="Canva Sans Bold"/>
              </a:rPr>
              <a:t>Industrial Exposure:</a:t>
            </a:r>
            <a:r>
              <a:rPr lang="en-US" sz="2499">
                <a:solidFill>
                  <a:srgbClr val="000000"/>
                </a:solidFill>
                <a:latin typeface="Canva Sans"/>
              </a:rPr>
              <a:t> Got exposure to the industry how the real world industry works and how the live projects are managed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7259300" y="9364062"/>
            <a:ext cx="663170" cy="656668"/>
          </a:xfrm>
          <a:custGeom>
            <a:avLst/>
            <a:gdLst/>
            <a:ahLst/>
            <a:cxnLst/>
            <a:rect r="r" b="b" t="t" l="l"/>
            <a:pathLst>
              <a:path h="656668" w="663170">
                <a:moveTo>
                  <a:pt x="0" y="0"/>
                </a:moveTo>
                <a:lnTo>
                  <a:pt x="663170" y="0"/>
                </a:lnTo>
                <a:lnTo>
                  <a:pt x="663170" y="656668"/>
                </a:lnTo>
                <a:lnTo>
                  <a:pt x="0" y="656668"/>
                </a:lnTo>
                <a:lnTo>
                  <a:pt x="0" y="0"/>
                </a:lnTo>
                <a:close/>
              </a:path>
            </a:pathLst>
          </a:custGeom>
          <a:blipFill>
            <a:blip r:embed="rId2"/>
            <a:stretch>
              <a:fillRect l="0" t="0" r="0" b="0"/>
            </a:stretch>
          </a:blipFill>
        </p:spPr>
      </p:sp>
      <p:grpSp>
        <p:nvGrpSpPr>
          <p:cNvPr name="Group 3" id="3"/>
          <p:cNvGrpSpPr/>
          <p:nvPr/>
        </p:nvGrpSpPr>
        <p:grpSpPr>
          <a:xfrm rot="-10800000">
            <a:off x="-1153686" y="49367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0000"/>
            </a:solidFill>
          </p:spPr>
        </p:sp>
      </p:grpSp>
      <p:grpSp>
        <p:nvGrpSpPr>
          <p:cNvPr name="Group 5" id="5"/>
          <p:cNvGrpSpPr/>
          <p:nvPr/>
        </p:nvGrpSpPr>
        <p:grpSpPr>
          <a:xfrm rot="-10800000">
            <a:off x="3213537" y="7621188"/>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454F60"/>
            </a:solidFill>
          </p:spPr>
        </p:sp>
      </p:grpSp>
      <p:grpSp>
        <p:nvGrpSpPr>
          <p:cNvPr name="Group 7" id="7"/>
          <p:cNvGrpSpPr/>
          <p:nvPr/>
        </p:nvGrpSpPr>
        <p:grpSpPr>
          <a:xfrm rot="-10800000">
            <a:off x="2932485" y="41579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454F60"/>
            </a:solidFill>
          </p:spPr>
        </p:sp>
      </p:grpSp>
      <p:grpSp>
        <p:nvGrpSpPr>
          <p:cNvPr name="Group 9" id="9"/>
          <p:cNvGrpSpPr/>
          <p:nvPr/>
        </p:nvGrpSpPr>
        <p:grpSpPr>
          <a:xfrm rot="-10800000">
            <a:off x="453383" y="79478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60799F"/>
            </a:solidFill>
          </p:spPr>
        </p:sp>
      </p:grpSp>
      <p:sp>
        <p:nvSpPr>
          <p:cNvPr name="TextBox 11" id="11"/>
          <p:cNvSpPr txBox="true"/>
          <p:nvPr/>
        </p:nvSpPr>
        <p:spPr>
          <a:xfrm rot="0">
            <a:off x="1181100" y="1181100"/>
            <a:ext cx="5512745" cy="2571750"/>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Difficulties Faced</a:t>
            </a:r>
          </a:p>
        </p:txBody>
      </p:sp>
      <p:sp>
        <p:nvSpPr>
          <p:cNvPr name="TextBox 12" id="12"/>
          <p:cNvSpPr txBox="true"/>
          <p:nvPr/>
        </p:nvSpPr>
        <p:spPr>
          <a:xfrm rot="0">
            <a:off x="7235144" y="3326775"/>
            <a:ext cx="10024156" cy="1298575"/>
          </a:xfrm>
          <a:prstGeom prst="rect">
            <a:avLst/>
          </a:prstGeom>
        </p:spPr>
        <p:txBody>
          <a:bodyPr anchor="t" rtlCol="false" tIns="0" lIns="0" bIns="0" rIns="0">
            <a:spAutoFit/>
          </a:bodyPr>
          <a:lstStyle/>
          <a:p>
            <a:pPr>
              <a:lnSpc>
                <a:spcPts val="3499"/>
              </a:lnSpc>
            </a:pPr>
            <a:r>
              <a:rPr lang="en-US" sz="2499">
                <a:solidFill>
                  <a:srgbClr val="000000"/>
                </a:solidFill>
                <a:latin typeface="Canva Sans Bold"/>
              </a:rPr>
              <a:t>Limited Design Experience: </a:t>
            </a:r>
            <a:r>
              <a:rPr lang="en-US" sz="2499">
                <a:solidFill>
                  <a:srgbClr val="000000"/>
                </a:solidFill>
                <a:latin typeface="Canva Sans"/>
              </a:rPr>
              <a:t> We have limited exposure to diverse design styles and faced challenges in creating templates that cater to various industries and preferences.</a:t>
            </a:r>
          </a:p>
        </p:txBody>
      </p:sp>
      <p:sp>
        <p:nvSpPr>
          <p:cNvPr name="TextBox 13" id="13"/>
          <p:cNvSpPr txBox="true"/>
          <p:nvPr/>
        </p:nvSpPr>
        <p:spPr>
          <a:xfrm rot="0">
            <a:off x="7235144" y="5349250"/>
            <a:ext cx="10024156" cy="1308100"/>
          </a:xfrm>
          <a:prstGeom prst="rect">
            <a:avLst/>
          </a:prstGeom>
        </p:spPr>
        <p:txBody>
          <a:bodyPr anchor="t" rtlCol="false" tIns="0" lIns="0" bIns="0" rIns="0">
            <a:spAutoFit/>
          </a:bodyPr>
          <a:lstStyle/>
          <a:p>
            <a:pPr>
              <a:lnSpc>
                <a:spcPts val="3500"/>
              </a:lnSpc>
            </a:pPr>
            <a:r>
              <a:rPr lang="en-US" sz="2500">
                <a:solidFill>
                  <a:srgbClr val="000000"/>
                </a:solidFill>
                <a:latin typeface="Canva Sans Bold"/>
              </a:rPr>
              <a:t>Color and Typography Choices: </a:t>
            </a:r>
            <a:r>
              <a:rPr lang="en-US" sz="2500">
                <a:solidFill>
                  <a:srgbClr val="000000"/>
                </a:solidFill>
                <a:latin typeface="Canva Sans"/>
              </a:rPr>
              <a:t>Selecting suitable color schemes and typography that align with design principles and appeal to a broad audience was really challenging task.</a:t>
            </a:r>
          </a:p>
        </p:txBody>
      </p:sp>
      <p:sp>
        <p:nvSpPr>
          <p:cNvPr name="TextBox 14" id="14"/>
          <p:cNvSpPr txBox="true"/>
          <p:nvPr/>
        </p:nvSpPr>
        <p:spPr>
          <a:xfrm rot="0">
            <a:off x="7235144" y="7381920"/>
            <a:ext cx="10024156" cy="1308100"/>
          </a:xfrm>
          <a:prstGeom prst="rect">
            <a:avLst/>
          </a:prstGeom>
        </p:spPr>
        <p:txBody>
          <a:bodyPr anchor="t" rtlCol="false" tIns="0" lIns="0" bIns="0" rIns="0">
            <a:spAutoFit/>
          </a:bodyPr>
          <a:lstStyle/>
          <a:p>
            <a:pPr>
              <a:lnSpc>
                <a:spcPts val="3500"/>
              </a:lnSpc>
            </a:pPr>
            <a:r>
              <a:rPr lang="en-US" sz="2500">
                <a:solidFill>
                  <a:srgbClr val="000000"/>
                </a:solidFill>
                <a:latin typeface="Canva Sans Bold"/>
              </a:rPr>
              <a:t>Balancing Aesthetics and Functionality: </a:t>
            </a:r>
            <a:r>
              <a:rPr lang="en-US" sz="2500">
                <a:solidFill>
                  <a:srgbClr val="000000"/>
                </a:solidFill>
                <a:latin typeface="Canva Sans"/>
              </a:rPr>
              <a:t>Striking the right balance between a visually appealing design and ensuring the template's functionality was another challenging task.</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5699080" cy="128587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Conclusion</a:t>
            </a:r>
          </a:p>
        </p:txBody>
      </p:sp>
      <p:grpSp>
        <p:nvGrpSpPr>
          <p:cNvPr name="Group 3" id="3"/>
          <p:cNvGrpSpPr/>
          <p:nvPr/>
        </p:nvGrpSpPr>
        <p:grpSpPr>
          <a:xfrm rot="0">
            <a:off x="16312379" y="3283494"/>
            <a:ext cx="3464510" cy="3000282"/>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70809"/>
            </a:solidFill>
          </p:spPr>
        </p:sp>
      </p:grpSp>
      <p:grpSp>
        <p:nvGrpSpPr>
          <p:cNvPr name="Group 5" id="5"/>
          <p:cNvGrpSpPr/>
          <p:nvPr/>
        </p:nvGrpSpPr>
        <p:grpSpPr>
          <a:xfrm rot="0">
            <a:off x="12660270" y="-1107"/>
            <a:ext cx="4888272" cy="4233267"/>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454F60"/>
            </a:solidFill>
          </p:spPr>
        </p:sp>
      </p:grpSp>
      <p:grpSp>
        <p:nvGrpSpPr>
          <p:cNvPr name="Group 7" id="7"/>
          <p:cNvGrpSpPr/>
          <p:nvPr/>
        </p:nvGrpSpPr>
        <p:grpSpPr>
          <a:xfrm rot="0">
            <a:off x="12176096" y="-956153"/>
            <a:ext cx="2886985" cy="2500142"/>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60799F"/>
            </a:solidFill>
          </p:spPr>
        </p:sp>
      </p:grpSp>
      <p:sp>
        <p:nvSpPr>
          <p:cNvPr name="TextBox 9" id="9"/>
          <p:cNvSpPr txBox="true"/>
          <p:nvPr/>
        </p:nvSpPr>
        <p:spPr>
          <a:xfrm rot="0">
            <a:off x="1028700" y="3216819"/>
            <a:ext cx="11836939" cy="4780915"/>
          </a:xfrm>
          <a:prstGeom prst="rect">
            <a:avLst/>
          </a:prstGeom>
        </p:spPr>
        <p:txBody>
          <a:bodyPr anchor="t" rtlCol="false" tIns="0" lIns="0" bIns="0" rIns="0">
            <a:spAutoFit/>
          </a:bodyPr>
          <a:lstStyle/>
          <a:p>
            <a:pPr>
              <a:lnSpc>
                <a:spcPts val="4759"/>
              </a:lnSpc>
            </a:pPr>
            <a:r>
              <a:rPr lang="en-US" sz="3399">
                <a:solidFill>
                  <a:srgbClr val="000000"/>
                </a:solidFill>
                <a:latin typeface="Canva Sans"/>
              </a:rPr>
              <a:t>In conclusion, our internship at Pinpencil LLP was a transformative experience. The challenges, achievements, and collaborative efforts have molded us into a more proficient and adaptable web developer. We are grateful for the opportunities and lessons gained during this journey, which undoubtedly set the stage for our future endeavors in the field of web development.</a:t>
            </a:r>
          </a:p>
          <a:p>
            <a:pPr>
              <a:lnSpc>
                <a:spcPts val="4759"/>
              </a:lnSpc>
            </a:pPr>
          </a:p>
        </p:txBody>
      </p:sp>
      <p:sp>
        <p:nvSpPr>
          <p:cNvPr name="Freeform 10" id="10"/>
          <p:cNvSpPr/>
          <p:nvPr/>
        </p:nvSpPr>
        <p:spPr>
          <a:xfrm flipH="false" flipV="false" rot="0">
            <a:off x="17259300" y="9258300"/>
            <a:ext cx="574685" cy="569050"/>
          </a:xfrm>
          <a:custGeom>
            <a:avLst/>
            <a:gdLst/>
            <a:ahLst/>
            <a:cxnLst/>
            <a:rect r="r" b="b" t="t" l="l"/>
            <a:pathLst>
              <a:path h="569050" w="574685">
                <a:moveTo>
                  <a:pt x="0" y="0"/>
                </a:moveTo>
                <a:lnTo>
                  <a:pt x="574685" y="0"/>
                </a:lnTo>
                <a:lnTo>
                  <a:pt x="574685" y="569050"/>
                </a:lnTo>
                <a:lnTo>
                  <a:pt x="0" y="569050"/>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325564" y="2043622"/>
            <a:ext cx="2451324" cy="2122859"/>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70809"/>
            </a:solidFill>
          </p:spPr>
        </p:sp>
      </p:grpSp>
      <p:grpSp>
        <p:nvGrpSpPr>
          <p:cNvPr name="Group 4" id="4"/>
          <p:cNvGrpSpPr/>
          <p:nvPr/>
        </p:nvGrpSpPr>
        <p:grpSpPr>
          <a:xfrm rot="0">
            <a:off x="14741503" y="-280407"/>
            <a:ext cx="3458712" cy="2995261"/>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454F60"/>
            </a:solidFill>
          </p:spPr>
        </p:sp>
      </p:grpSp>
      <p:grpSp>
        <p:nvGrpSpPr>
          <p:cNvPr name="Group 6" id="6"/>
          <p:cNvGrpSpPr/>
          <p:nvPr/>
        </p:nvGrpSpPr>
        <p:grpSpPr>
          <a:xfrm rot="0">
            <a:off x="14398925" y="-956153"/>
            <a:ext cx="2042695" cy="1768983"/>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60799F"/>
            </a:solidFill>
          </p:spPr>
        </p:sp>
      </p:grpSp>
      <p:grpSp>
        <p:nvGrpSpPr>
          <p:cNvPr name="Group 8" id="8"/>
          <p:cNvGrpSpPr/>
          <p:nvPr/>
        </p:nvGrpSpPr>
        <p:grpSpPr>
          <a:xfrm rot="-10800000">
            <a:off x="-1686009" y="5395029"/>
            <a:ext cx="2707400" cy="2344621"/>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70809"/>
            </a:solidFill>
          </p:spPr>
        </p:sp>
      </p:grpSp>
      <p:grpSp>
        <p:nvGrpSpPr>
          <p:cNvPr name="Group 10" id="10"/>
          <p:cNvGrpSpPr/>
          <p:nvPr/>
        </p:nvGrpSpPr>
        <p:grpSpPr>
          <a:xfrm rot="-10800000">
            <a:off x="55370" y="6998299"/>
            <a:ext cx="3820024" cy="3308158"/>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454F60"/>
            </a:solidFill>
          </p:spPr>
        </p:sp>
      </p:grpSp>
      <p:grpSp>
        <p:nvGrpSpPr>
          <p:cNvPr name="Group 12" id="12"/>
          <p:cNvGrpSpPr/>
          <p:nvPr/>
        </p:nvGrpSpPr>
        <p:grpSpPr>
          <a:xfrm rot="-10800000">
            <a:off x="1997676" y="9099016"/>
            <a:ext cx="2256083" cy="1953779"/>
            <a:chOff x="0" y="0"/>
            <a:chExt cx="3619627" cy="3134614"/>
          </a:xfrm>
        </p:grpSpPr>
        <p:sp>
          <p:nvSpPr>
            <p:cNvPr name="Freeform 13" id="1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60799F"/>
            </a:solidFill>
          </p:spPr>
        </p:sp>
      </p:grpSp>
      <p:sp>
        <p:nvSpPr>
          <p:cNvPr name="TextBox 14" id="14"/>
          <p:cNvSpPr txBox="true"/>
          <p:nvPr/>
        </p:nvSpPr>
        <p:spPr>
          <a:xfrm rot="0">
            <a:off x="4768711" y="3644255"/>
            <a:ext cx="8809534" cy="1988835"/>
          </a:xfrm>
          <a:prstGeom prst="rect">
            <a:avLst/>
          </a:prstGeom>
        </p:spPr>
        <p:txBody>
          <a:bodyPr anchor="t" rtlCol="false" tIns="0" lIns="0" bIns="0" rIns="0">
            <a:spAutoFit/>
          </a:bodyPr>
          <a:lstStyle/>
          <a:p>
            <a:pPr algn="ctr">
              <a:lnSpc>
                <a:spcPts val="16379"/>
              </a:lnSpc>
            </a:pPr>
            <a:r>
              <a:rPr lang="en-US" sz="11699">
                <a:solidFill>
                  <a:srgbClr val="000000"/>
                </a:solidFill>
                <a:latin typeface="Canva Sans Bold"/>
              </a:rPr>
              <a:t>THANK YOU</a:t>
            </a:r>
          </a:p>
        </p:txBody>
      </p:sp>
      <p:sp>
        <p:nvSpPr>
          <p:cNvPr name="Freeform 15" id="15"/>
          <p:cNvSpPr/>
          <p:nvPr/>
        </p:nvSpPr>
        <p:spPr>
          <a:xfrm flipH="false" flipV="false" rot="0">
            <a:off x="17259300" y="9258300"/>
            <a:ext cx="574685" cy="569050"/>
          </a:xfrm>
          <a:custGeom>
            <a:avLst/>
            <a:gdLst/>
            <a:ahLst/>
            <a:cxnLst/>
            <a:rect r="r" b="b" t="t" l="l"/>
            <a:pathLst>
              <a:path h="569050" w="574685">
                <a:moveTo>
                  <a:pt x="0" y="0"/>
                </a:moveTo>
                <a:lnTo>
                  <a:pt x="574685" y="0"/>
                </a:lnTo>
                <a:lnTo>
                  <a:pt x="574685" y="569050"/>
                </a:lnTo>
                <a:lnTo>
                  <a:pt x="0" y="569050"/>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664437" y="4025887"/>
            <a:ext cx="2959127" cy="2959127"/>
            <a:chOff x="0" y="0"/>
            <a:chExt cx="8909050" cy="8909050"/>
          </a:xfrm>
        </p:grpSpPr>
        <p:sp>
          <p:nvSpPr>
            <p:cNvPr name="Freeform 3" id="3"/>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60799F"/>
            </a:solidFill>
          </p:spPr>
        </p:sp>
        <p:sp>
          <p:nvSpPr>
            <p:cNvPr name="Freeform 4" id="4"/>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2"/>
              <a:stretch>
                <a:fillRect l="-83786" t="-18211" r="-62493" b="-211631"/>
              </a:stretch>
            </a:blipFill>
          </p:spPr>
        </p:sp>
        <p:sp>
          <p:nvSpPr>
            <p:cNvPr name="Freeform 5" id="5"/>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454F60"/>
            </a:solidFill>
          </p:spPr>
        </p:sp>
      </p:grpSp>
      <p:sp>
        <p:nvSpPr>
          <p:cNvPr name="TextBox 6" id="6"/>
          <p:cNvSpPr txBox="true"/>
          <p:nvPr/>
        </p:nvSpPr>
        <p:spPr>
          <a:xfrm rot="0">
            <a:off x="2754520" y="385762"/>
            <a:ext cx="12778959" cy="1285875"/>
          </a:xfrm>
          <a:prstGeom prst="rect">
            <a:avLst/>
          </a:prstGeom>
        </p:spPr>
        <p:txBody>
          <a:bodyPr anchor="t" rtlCol="false" tIns="0" lIns="0" bIns="0" rIns="0">
            <a:spAutoFit/>
          </a:bodyPr>
          <a:lstStyle/>
          <a:p>
            <a:pPr algn="ctr">
              <a:lnSpc>
                <a:spcPts val="10199"/>
              </a:lnSpc>
              <a:spcBef>
                <a:spcPct val="0"/>
              </a:spcBef>
            </a:pPr>
            <a:r>
              <a:rPr lang="en-US" sz="8499" spc="-84" u="sng">
                <a:solidFill>
                  <a:srgbClr val="60799F"/>
                </a:solidFill>
                <a:latin typeface="Fira Sans Medium Bold"/>
              </a:rPr>
              <a:t>Welcome</a:t>
            </a:r>
          </a:p>
        </p:txBody>
      </p:sp>
      <p:sp>
        <p:nvSpPr>
          <p:cNvPr name="TextBox 7" id="7"/>
          <p:cNvSpPr txBox="true"/>
          <p:nvPr/>
        </p:nvSpPr>
        <p:spPr>
          <a:xfrm rot="0">
            <a:off x="1499790" y="1911627"/>
            <a:ext cx="15288419" cy="1393824"/>
          </a:xfrm>
          <a:prstGeom prst="rect">
            <a:avLst/>
          </a:prstGeom>
        </p:spPr>
        <p:txBody>
          <a:bodyPr anchor="t" rtlCol="false" tIns="0" lIns="0" bIns="0" rIns="0">
            <a:spAutoFit/>
          </a:bodyPr>
          <a:lstStyle/>
          <a:p>
            <a:pPr algn="ctr">
              <a:lnSpc>
                <a:spcPts val="5600"/>
              </a:lnSpc>
            </a:pPr>
            <a:r>
              <a:rPr lang="en-US" sz="4000">
                <a:solidFill>
                  <a:srgbClr val="000000"/>
                </a:solidFill>
                <a:latin typeface="Canva Sans Bold"/>
              </a:rPr>
              <a:t>Department  of Electronics and Communication</a:t>
            </a:r>
          </a:p>
          <a:p>
            <a:pPr algn="ctr">
              <a:lnSpc>
                <a:spcPts val="5600"/>
              </a:lnSpc>
            </a:pPr>
            <a:r>
              <a:rPr lang="en-US" sz="4000">
                <a:solidFill>
                  <a:srgbClr val="000000"/>
                </a:solidFill>
                <a:latin typeface="Canva Sans Bold"/>
              </a:rPr>
              <a:t>Dr. B.R Ambedkar National Institute of Technology, Jalandhar</a:t>
            </a:r>
          </a:p>
        </p:txBody>
      </p:sp>
      <p:sp>
        <p:nvSpPr>
          <p:cNvPr name="TextBox 8" id="8"/>
          <p:cNvSpPr txBox="true"/>
          <p:nvPr/>
        </p:nvSpPr>
        <p:spPr>
          <a:xfrm rot="0">
            <a:off x="6244977" y="7977057"/>
            <a:ext cx="5798046" cy="457200"/>
          </a:xfrm>
          <a:prstGeom prst="rect">
            <a:avLst/>
          </a:prstGeom>
        </p:spPr>
        <p:txBody>
          <a:bodyPr anchor="t" rtlCol="false" tIns="0" lIns="0" bIns="0" rIns="0">
            <a:spAutoFit/>
          </a:bodyPr>
          <a:lstStyle/>
          <a:p>
            <a:pPr algn="ctr">
              <a:lnSpc>
                <a:spcPts val="3672"/>
              </a:lnSpc>
              <a:spcBef>
                <a:spcPct val="0"/>
              </a:spcBef>
            </a:pPr>
            <a:r>
              <a:rPr lang="en-US" sz="3060" spc="-30">
                <a:solidFill>
                  <a:srgbClr val="000000"/>
                </a:solidFill>
                <a:latin typeface="Fira Sans Light Bold"/>
              </a:rPr>
              <a:t>Presented by: Gulshan (20104034)</a:t>
            </a:r>
          </a:p>
        </p:txBody>
      </p:sp>
      <p:sp>
        <p:nvSpPr>
          <p:cNvPr name="TextBox 9" id="9"/>
          <p:cNvSpPr txBox="true"/>
          <p:nvPr/>
        </p:nvSpPr>
        <p:spPr>
          <a:xfrm rot="0">
            <a:off x="6666508" y="8801100"/>
            <a:ext cx="4954985" cy="457200"/>
          </a:xfrm>
          <a:prstGeom prst="rect">
            <a:avLst/>
          </a:prstGeom>
        </p:spPr>
        <p:txBody>
          <a:bodyPr anchor="t" rtlCol="false" tIns="0" lIns="0" bIns="0" rIns="0">
            <a:spAutoFit/>
          </a:bodyPr>
          <a:lstStyle/>
          <a:p>
            <a:pPr algn="ctr">
              <a:lnSpc>
                <a:spcPts val="3672"/>
              </a:lnSpc>
              <a:spcBef>
                <a:spcPct val="0"/>
              </a:spcBef>
            </a:pPr>
            <a:r>
              <a:rPr lang="en-US" sz="3060" spc="-30">
                <a:solidFill>
                  <a:srgbClr val="000000"/>
                </a:solidFill>
                <a:latin typeface="Fira Sans Light Bold"/>
              </a:rPr>
              <a:t>Presented to: </a:t>
            </a:r>
            <a:r>
              <a:rPr lang="en-US" sz="3060" spc="-30">
                <a:solidFill>
                  <a:srgbClr val="000000"/>
                </a:solidFill>
                <a:latin typeface="Fira Sans Light Bold"/>
              </a:rPr>
              <a:t>Dr Asutosh Kar</a:t>
            </a:r>
          </a:p>
        </p:txBody>
      </p:sp>
      <p:grpSp>
        <p:nvGrpSpPr>
          <p:cNvPr name="Group 10" id="10"/>
          <p:cNvGrpSpPr/>
          <p:nvPr/>
        </p:nvGrpSpPr>
        <p:grpSpPr>
          <a:xfrm rot="-10800000">
            <a:off x="-998744" y="7158878"/>
            <a:ext cx="3174590" cy="2749210"/>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0000"/>
            </a:solidFill>
          </p:spPr>
        </p:sp>
      </p:grpSp>
      <p:grpSp>
        <p:nvGrpSpPr>
          <p:cNvPr name="Group 12" id="12"/>
          <p:cNvGrpSpPr/>
          <p:nvPr/>
        </p:nvGrpSpPr>
        <p:grpSpPr>
          <a:xfrm rot="-10800000">
            <a:off x="1782171" y="8868225"/>
            <a:ext cx="2216154" cy="1919200"/>
            <a:chOff x="0" y="0"/>
            <a:chExt cx="3619627" cy="3134614"/>
          </a:xfrm>
        </p:grpSpPr>
        <p:sp>
          <p:nvSpPr>
            <p:cNvPr name="Freeform 13" id="1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454F60"/>
            </a:solidFill>
          </p:spPr>
        </p:sp>
      </p:grpSp>
      <p:grpSp>
        <p:nvGrpSpPr>
          <p:cNvPr name="Group 14" id="14"/>
          <p:cNvGrpSpPr/>
          <p:nvPr/>
        </p:nvGrpSpPr>
        <p:grpSpPr>
          <a:xfrm rot="-10800000">
            <a:off x="1603206" y="6662969"/>
            <a:ext cx="1145280" cy="991818"/>
            <a:chOff x="0" y="0"/>
            <a:chExt cx="3619627" cy="3134614"/>
          </a:xfrm>
        </p:grpSpPr>
        <p:sp>
          <p:nvSpPr>
            <p:cNvPr name="Freeform 15" id="1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454F60"/>
            </a:solidFill>
          </p:spPr>
        </p:sp>
      </p:grpSp>
      <p:grpSp>
        <p:nvGrpSpPr>
          <p:cNvPr name="Group 16" id="16"/>
          <p:cNvGrpSpPr/>
          <p:nvPr/>
        </p:nvGrpSpPr>
        <p:grpSpPr>
          <a:xfrm rot="-10800000">
            <a:off x="24589" y="9076233"/>
            <a:ext cx="2151257" cy="1862998"/>
            <a:chOff x="0" y="0"/>
            <a:chExt cx="3619627" cy="3134614"/>
          </a:xfrm>
        </p:grpSpPr>
        <p:sp>
          <p:nvSpPr>
            <p:cNvPr name="Freeform 17" id="1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60799F"/>
            </a:solidFill>
          </p:spPr>
        </p:sp>
      </p:grpSp>
      <p:sp>
        <p:nvSpPr>
          <p:cNvPr name="Freeform 18" id="18"/>
          <p:cNvSpPr/>
          <p:nvPr/>
        </p:nvSpPr>
        <p:spPr>
          <a:xfrm flipH="false" flipV="false" rot="0">
            <a:off x="17259300" y="9258300"/>
            <a:ext cx="574685" cy="569050"/>
          </a:xfrm>
          <a:custGeom>
            <a:avLst/>
            <a:gdLst/>
            <a:ahLst/>
            <a:cxnLst/>
            <a:rect r="r" b="b" t="t" l="l"/>
            <a:pathLst>
              <a:path h="569050" w="574685">
                <a:moveTo>
                  <a:pt x="0" y="0"/>
                </a:moveTo>
                <a:lnTo>
                  <a:pt x="574685" y="0"/>
                </a:lnTo>
                <a:lnTo>
                  <a:pt x="574685" y="569050"/>
                </a:lnTo>
                <a:lnTo>
                  <a:pt x="0" y="569050"/>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4962599" y="0"/>
            <a:ext cx="11982598" cy="10376986"/>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454F60"/>
            </a:solidFill>
          </p:spPr>
        </p:sp>
      </p:grpSp>
      <p:grpSp>
        <p:nvGrpSpPr>
          <p:cNvPr name="Group 4" id="4"/>
          <p:cNvGrpSpPr/>
          <p:nvPr/>
        </p:nvGrpSpPr>
        <p:grpSpPr>
          <a:xfrm rot="0">
            <a:off x="2505679" y="5832746"/>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70809"/>
            </a:solidFill>
          </p:spPr>
        </p:sp>
      </p:grpSp>
      <p:sp>
        <p:nvSpPr>
          <p:cNvPr name="Freeform 6" id="6"/>
          <p:cNvSpPr/>
          <p:nvPr/>
        </p:nvSpPr>
        <p:spPr>
          <a:xfrm flipH="false" flipV="false" rot="0">
            <a:off x="17259300" y="9258300"/>
            <a:ext cx="574685" cy="569050"/>
          </a:xfrm>
          <a:custGeom>
            <a:avLst/>
            <a:gdLst/>
            <a:ahLst/>
            <a:cxnLst/>
            <a:rect r="r" b="b" t="t" l="l"/>
            <a:pathLst>
              <a:path h="569050" w="574685">
                <a:moveTo>
                  <a:pt x="0" y="0"/>
                </a:moveTo>
                <a:lnTo>
                  <a:pt x="574685" y="0"/>
                </a:lnTo>
                <a:lnTo>
                  <a:pt x="574685" y="569050"/>
                </a:lnTo>
                <a:lnTo>
                  <a:pt x="0" y="569050"/>
                </a:lnTo>
                <a:lnTo>
                  <a:pt x="0" y="0"/>
                </a:lnTo>
                <a:close/>
              </a:path>
            </a:pathLst>
          </a:custGeom>
          <a:blipFill>
            <a:blip r:embed="rId2"/>
            <a:stretch>
              <a:fillRect l="0" t="0" r="0" b="0"/>
            </a:stretch>
          </a:blipFill>
        </p:spPr>
      </p:sp>
      <p:sp>
        <p:nvSpPr>
          <p:cNvPr name="TextBox 7" id="7"/>
          <p:cNvSpPr txBox="true"/>
          <p:nvPr/>
        </p:nvSpPr>
        <p:spPr>
          <a:xfrm rot="0">
            <a:off x="1028700" y="4081194"/>
            <a:ext cx="4460469" cy="1285875"/>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FFFFFF"/>
                </a:solidFill>
                <a:latin typeface="Fira Sans Medium"/>
              </a:rPr>
              <a:t>Contents</a:t>
            </a:r>
          </a:p>
        </p:txBody>
      </p:sp>
      <p:sp>
        <p:nvSpPr>
          <p:cNvPr name="TextBox 8" id="8"/>
          <p:cNvSpPr txBox="true"/>
          <p:nvPr/>
        </p:nvSpPr>
        <p:spPr>
          <a:xfrm rot="0">
            <a:off x="9505699" y="595122"/>
            <a:ext cx="10738332" cy="8830056"/>
          </a:xfrm>
          <a:prstGeom prst="rect">
            <a:avLst/>
          </a:prstGeom>
        </p:spPr>
        <p:txBody>
          <a:bodyPr anchor="t" rtlCol="false" tIns="0" lIns="0" bIns="0" rIns="0">
            <a:spAutoFit/>
          </a:bodyPr>
          <a:lstStyle/>
          <a:p>
            <a:pPr marL="906780" indent="-453390" lvl="1">
              <a:lnSpc>
                <a:spcPts val="7812"/>
              </a:lnSpc>
              <a:buFont typeface="Arial"/>
              <a:buChar char="•"/>
            </a:pPr>
            <a:r>
              <a:rPr lang="en-US" sz="4200">
                <a:solidFill>
                  <a:srgbClr val="070809"/>
                </a:solidFill>
                <a:latin typeface="Fira Sans Light Bold"/>
              </a:rPr>
              <a:t>Company Overview</a:t>
            </a:r>
          </a:p>
          <a:p>
            <a:pPr marL="906780" indent="-453390" lvl="1">
              <a:lnSpc>
                <a:spcPts val="7812"/>
              </a:lnSpc>
              <a:buFont typeface="Arial"/>
              <a:buChar char="•"/>
            </a:pPr>
            <a:r>
              <a:rPr lang="en-US" sz="4200">
                <a:solidFill>
                  <a:srgbClr val="070809"/>
                </a:solidFill>
                <a:latin typeface="Fira Sans Light Bold"/>
              </a:rPr>
              <a:t>Objectives of Company</a:t>
            </a:r>
          </a:p>
          <a:p>
            <a:pPr marL="906780" indent="-453390" lvl="1">
              <a:lnSpc>
                <a:spcPts val="7812"/>
              </a:lnSpc>
              <a:buFont typeface="Arial"/>
              <a:buChar char="•"/>
            </a:pPr>
            <a:r>
              <a:rPr lang="en-US" sz="4200">
                <a:solidFill>
                  <a:srgbClr val="070809"/>
                </a:solidFill>
                <a:latin typeface="Fira Sans Light Bold"/>
              </a:rPr>
              <a:t>Our Project</a:t>
            </a:r>
          </a:p>
          <a:p>
            <a:pPr marL="906780" indent="-453390" lvl="1">
              <a:lnSpc>
                <a:spcPts val="7812"/>
              </a:lnSpc>
              <a:buFont typeface="Arial"/>
              <a:buChar char="•"/>
            </a:pPr>
            <a:r>
              <a:rPr lang="en-US" sz="4200">
                <a:solidFill>
                  <a:srgbClr val="070809"/>
                </a:solidFill>
                <a:latin typeface="Fira Sans Light Bold"/>
              </a:rPr>
              <a:t>Meet Our Team</a:t>
            </a:r>
          </a:p>
          <a:p>
            <a:pPr marL="906780" indent="-453390" lvl="1">
              <a:lnSpc>
                <a:spcPts val="7812"/>
              </a:lnSpc>
              <a:buFont typeface="Arial"/>
              <a:buChar char="•"/>
            </a:pPr>
            <a:r>
              <a:rPr lang="en-US" sz="4200">
                <a:solidFill>
                  <a:srgbClr val="070809"/>
                </a:solidFill>
                <a:latin typeface="Fira Sans Light Bold"/>
              </a:rPr>
              <a:t>Tech Stack</a:t>
            </a:r>
          </a:p>
          <a:p>
            <a:pPr marL="906780" indent="-453390" lvl="1">
              <a:lnSpc>
                <a:spcPts val="7812"/>
              </a:lnSpc>
              <a:buFont typeface="Arial"/>
              <a:buChar char="•"/>
            </a:pPr>
            <a:r>
              <a:rPr lang="en-US" sz="4200">
                <a:solidFill>
                  <a:srgbClr val="070809"/>
                </a:solidFill>
                <a:latin typeface="Fira Sans Light Bold"/>
              </a:rPr>
              <a:t>Workflow </a:t>
            </a:r>
          </a:p>
          <a:p>
            <a:pPr marL="906780" indent="-453390" lvl="1">
              <a:lnSpc>
                <a:spcPts val="7812"/>
              </a:lnSpc>
              <a:buFont typeface="Arial"/>
              <a:buChar char="•"/>
            </a:pPr>
            <a:r>
              <a:rPr lang="en-US" sz="4200">
                <a:solidFill>
                  <a:srgbClr val="070809"/>
                </a:solidFill>
                <a:latin typeface="Fira Sans Light Bold"/>
              </a:rPr>
              <a:t>Difficulties Faced</a:t>
            </a:r>
          </a:p>
          <a:p>
            <a:pPr marL="906780" indent="-453390" lvl="1">
              <a:lnSpc>
                <a:spcPts val="7812"/>
              </a:lnSpc>
              <a:buFont typeface="Arial"/>
              <a:buChar char="•"/>
            </a:pPr>
            <a:r>
              <a:rPr lang="en-US" sz="4200">
                <a:solidFill>
                  <a:srgbClr val="070809"/>
                </a:solidFill>
                <a:latin typeface="Fira Sans Light Bold"/>
              </a:rPr>
              <a:t>Achievements</a:t>
            </a:r>
          </a:p>
          <a:p>
            <a:pPr marL="906780" indent="-453390" lvl="1">
              <a:lnSpc>
                <a:spcPts val="7812"/>
              </a:lnSpc>
              <a:buFont typeface="Arial"/>
              <a:buChar char="•"/>
            </a:pPr>
            <a:r>
              <a:rPr lang="en-US" sz="4200">
                <a:solidFill>
                  <a:srgbClr val="070809"/>
                </a:solidFill>
                <a:latin typeface="Fira Sans Light Bold"/>
              </a:rPr>
              <a:t>Conclusion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5512745" cy="2571750"/>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Company Overview</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0000"/>
            </a:solidFill>
          </p:spPr>
        </p:sp>
      </p:grpSp>
      <p:grpSp>
        <p:nvGrpSpPr>
          <p:cNvPr name="Group 5" id="5"/>
          <p:cNvGrpSpPr/>
          <p:nvPr/>
        </p:nvGrpSpPr>
        <p:grpSpPr>
          <a:xfrm rot="-10800000">
            <a:off x="3061137" y="7468788"/>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454F60"/>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454F60"/>
            </a:solidFill>
          </p:spPr>
        </p:sp>
      </p:grpSp>
      <p:grpSp>
        <p:nvGrpSpPr>
          <p:cNvPr name="Group 9" id="9"/>
          <p:cNvGrpSpPr/>
          <p:nvPr/>
        </p:nvGrpSpPr>
        <p:grpSpPr>
          <a:xfrm rot="-10800000">
            <a:off x="300983"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60799F"/>
            </a:solidFill>
          </p:spPr>
        </p:sp>
      </p:grpSp>
      <p:sp>
        <p:nvSpPr>
          <p:cNvPr name="TextBox 11" id="11"/>
          <p:cNvSpPr txBox="true"/>
          <p:nvPr/>
        </p:nvSpPr>
        <p:spPr>
          <a:xfrm rot="0">
            <a:off x="7782791" y="3226405"/>
            <a:ext cx="9117354" cy="6031895"/>
          </a:xfrm>
          <a:prstGeom prst="rect">
            <a:avLst/>
          </a:prstGeom>
        </p:spPr>
        <p:txBody>
          <a:bodyPr anchor="t" rtlCol="false" tIns="0" lIns="0" bIns="0" rIns="0">
            <a:spAutoFit/>
          </a:bodyPr>
          <a:lstStyle/>
          <a:p>
            <a:pPr>
              <a:lnSpc>
                <a:spcPts val="4355"/>
              </a:lnSpc>
            </a:pPr>
            <a:r>
              <a:rPr lang="en-US" sz="3111">
                <a:solidFill>
                  <a:srgbClr val="000000"/>
                </a:solidFill>
                <a:latin typeface="Canva Sans"/>
              </a:rPr>
              <a:t>Pinpencil LLP is a community turned company. It is a team of passionate individuals committed to creating innovative solutions that positively impact society.</a:t>
            </a:r>
          </a:p>
          <a:p>
            <a:pPr>
              <a:lnSpc>
                <a:spcPts val="4355"/>
              </a:lnSpc>
            </a:pPr>
          </a:p>
          <a:p>
            <a:pPr>
              <a:lnSpc>
                <a:spcPts val="4355"/>
              </a:lnSpc>
            </a:pPr>
            <a:r>
              <a:rPr lang="en-US" sz="3111">
                <a:solidFill>
                  <a:srgbClr val="000000"/>
                </a:solidFill>
                <a:latin typeface="Canva Sans"/>
              </a:rPr>
              <a:t>Pinpencil manages a diverse range of startups, all working towards making a positive impact on society. Company is committed to providing opportunities for students and professionals to explore the industry and develop their skills.</a:t>
            </a:r>
          </a:p>
          <a:p>
            <a:pPr>
              <a:lnSpc>
                <a:spcPts val="4355"/>
              </a:lnSpc>
            </a:pPr>
          </a:p>
        </p:txBody>
      </p:sp>
      <p:sp>
        <p:nvSpPr>
          <p:cNvPr name="Freeform 12" id="12"/>
          <p:cNvSpPr/>
          <p:nvPr/>
        </p:nvSpPr>
        <p:spPr>
          <a:xfrm flipH="false" flipV="false" rot="0">
            <a:off x="17259300" y="9258300"/>
            <a:ext cx="574685" cy="569050"/>
          </a:xfrm>
          <a:custGeom>
            <a:avLst/>
            <a:gdLst/>
            <a:ahLst/>
            <a:cxnLst/>
            <a:rect r="r" b="b" t="t" l="l"/>
            <a:pathLst>
              <a:path h="569050" w="574685">
                <a:moveTo>
                  <a:pt x="0" y="0"/>
                </a:moveTo>
                <a:lnTo>
                  <a:pt x="574685" y="0"/>
                </a:lnTo>
                <a:lnTo>
                  <a:pt x="574685" y="569050"/>
                </a:lnTo>
                <a:lnTo>
                  <a:pt x="0" y="569050"/>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2754520" y="1028700"/>
            <a:ext cx="12778959" cy="1285875"/>
          </a:xfrm>
          <a:prstGeom prst="rect">
            <a:avLst/>
          </a:prstGeom>
        </p:spPr>
        <p:txBody>
          <a:bodyPr anchor="t" rtlCol="false" tIns="0" lIns="0" bIns="0" rIns="0">
            <a:spAutoFit/>
          </a:bodyPr>
          <a:lstStyle/>
          <a:p>
            <a:pPr algn="ctr">
              <a:lnSpc>
                <a:spcPts val="10199"/>
              </a:lnSpc>
              <a:spcBef>
                <a:spcPct val="0"/>
              </a:spcBef>
            </a:pPr>
            <a:r>
              <a:rPr lang="en-US" sz="8499" spc="-84">
                <a:solidFill>
                  <a:srgbClr val="000000"/>
                </a:solidFill>
                <a:latin typeface="Fira Sans Medium"/>
              </a:rPr>
              <a:t>Objectives of company </a:t>
            </a:r>
          </a:p>
        </p:txBody>
      </p:sp>
      <p:sp>
        <p:nvSpPr>
          <p:cNvPr name="Freeform 3" id="3"/>
          <p:cNvSpPr/>
          <p:nvPr/>
        </p:nvSpPr>
        <p:spPr>
          <a:xfrm flipH="false" flipV="false" rot="0">
            <a:off x="1028700" y="3750021"/>
            <a:ext cx="4747532" cy="4747532"/>
          </a:xfrm>
          <a:custGeom>
            <a:avLst/>
            <a:gdLst/>
            <a:ahLst/>
            <a:cxnLst/>
            <a:rect r="r" b="b" t="t" l="l"/>
            <a:pathLst>
              <a:path h="4747532" w="4747532">
                <a:moveTo>
                  <a:pt x="0" y="0"/>
                </a:moveTo>
                <a:lnTo>
                  <a:pt x="4747532" y="0"/>
                </a:lnTo>
                <a:lnTo>
                  <a:pt x="4747532" y="4747532"/>
                </a:lnTo>
                <a:lnTo>
                  <a:pt x="0" y="474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377289" y="5086350"/>
            <a:ext cx="4050355" cy="2462549"/>
          </a:xfrm>
          <a:prstGeom prst="rect">
            <a:avLst/>
          </a:prstGeom>
        </p:spPr>
        <p:txBody>
          <a:bodyPr anchor="t" rtlCol="false" tIns="0" lIns="0" bIns="0" rIns="0">
            <a:spAutoFit/>
          </a:bodyPr>
          <a:lstStyle/>
          <a:p>
            <a:pPr>
              <a:lnSpc>
                <a:spcPts val="3918"/>
              </a:lnSpc>
            </a:pPr>
            <a:r>
              <a:rPr lang="en-US" sz="2799">
                <a:solidFill>
                  <a:srgbClr val="000000"/>
                </a:solidFill>
                <a:latin typeface="Canva Sans"/>
              </a:rPr>
              <a:t>Pinpencil LLP believe in working collaboratively with their clients and partners to achieve the best possible results.</a:t>
            </a:r>
          </a:p>
        </p:txBody>
      </p:sp>
      <p:sp>
        <p:nvSpPr>
          <p:cNvPr name="Freeform 5" id="5"/>
          <p:cNvSpPr/>
          <p:nvPr/>
        </p:nvSpPr>
        <p:spPr>
          <a:xfrm flipH="false" flipV="false" rot="0">
            <a:off x="6857245" y="3750021"/>
            <a:ext cx="4747532" cy="4747532"/>
          </a:xfrm>
          <a:custGeom>
            <a:avLst/>
            <a:gdLst/>
            <a:ahLst/>
            <a:cxnLst/>
            <a:rect r="r" b="b" t="t" l="l"/>
            <a:pathLst>
              <a:path h="4747532" w="4747532">
                <a:moveTo>
                  <a:pt x="0" y="0"/>
                </a:moveTo>
                <a:lnTo>
                  <a:pt x="4747532" y="0"/>
                </a:lnTo>
                <a:lnTo>
                  <a:pt x="4747532" y="4747532"/>
                </a:lnTo>
                <a:lnTo>
                  <a:pt x="0" y="474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353735" y="3750021"/>
            <a:ext cx="4747532" cy="4747532"/>
          </a:xfrm>
          <a:custGeom>
            <a:avLst/>
            <a:gdLst/>
            <a:ahLst/>
            <a:cxnLst/>
            <a:rect r="r" b="b" t="t" l="l"/>
            <a:pathLst>
              <a:path h="4747532" w="4747532">
                <a:moveTo>
                  <a:pt x="0" y="0"/>
                </a:moveTo>
                <a:lnTo>
                  <a:pt x="4747532" y="0"/>
                </a:lnTo>
                <a:lnTo>
                  <a:pt x="4747532" y="4747532"/>
                </a:lnTo>
                <a:lnTo>
                  <a:pt x="0" y="474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947383" y="4301263"/>
            <a:ext cx="2657773" cy="514349"/>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Collaboration </a:t>
            </a:r>
          </a:p>
        </p:txBody>
      </p:sp>
      <p:sp>
        <p:nvSpPr>
          <p:cNvPr name="TextBox 8" id="8"/>
          <p:cNvSpPr txBox="true"/>
          <p:nvPr/>
        </p:nvSpPr>
        <p:spPr>
          <a:xfrm rot="0">
            <a:off x="12745706" y="4301263"/>
            <a:ext cx="3963591" cy="514349"/>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Social Responsibility </a:t>
            </a:r>
          </a:p>
        </p:txBody>
      </p:sp>
      <p:sp>
        <p:nvSpPr>
          <p:cNvPr name="TextBox 9" id="9"/>
          <p:cNvSpPr txBox="true"/>
          <p:nvPr/>
        </p:nvSpPr>
        <p:spPr>
          <a:xfrm rot="0">
            <a:off x="8216152" y="4301263"/>
            <a:ext cx="2029718" cy="514349"/>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Innovation</a:t>
            </a:r>
          </a:p>
        </p:txBody>
      </p:sp>
      <p:sp>
        <p:nvSpPr>
          <p:cNvPr name="TextBox 10" id="10"/>
          <p:cNvSpPr txBox="true"/>
          <p:nvPr/>
        </p:nvSpPr>
        <p:spPr>
          <a:xfrm rot="0">
            <a:off x="12702323" y="5086350"/>
            <a:ext cx="4050355" cy="2462549"/>
          </a:xfrm>
          <a:prstGeom prst="rect">
            <a:avLst/>
          </a:prstGeom>
        </p:spPr>
        <p:txBody>
          <a:bodyPr anchor="t" rtlCol="false" tIns="0" lIns="0" bIns="0" rIns="0">
            <a:spAutoFit/>
          </a:bodyPr>
          <a:lstStyle/>
          <a:p>
            <a:pPr>
              <a:lnSpc>
                <a:spcPts val="3918"/>
              </a:lnSpc>
            </a:pPr>
            <a:r>
              <a:rPr lang="en-US" sz="2799">
                <a:solidFill>
                  <a:srgbClr val="000000"/>
                </a:solidFill>
                <a:latin typeface="Canva Sans"/>
              </a:rPr>
              <a:t>Pinpencil LLP is committed to creating a positive impact on society through our work.</a:t>
            </a:r>
          </a:p>
        </p:txBody>
      </p:sp>
      <p:sp>
        <p:nvSpPr>
          <p:cNvPr name="TextBox 11" id="11"/>
          <p:cNvSpPr txBox="true"/>
          <p:nvPr/>
        </p:nvSpPr>
        <p:spPr>
          <a:xfrm rot="0">
            <a:off x="7205834" y="5086350"/>
            <a:ext cx="4050355" cy="2462549"/>
          </a:xfrm>
          <a:prstGeom prst="rect">
            <a:avLst/>
          </a:prstGeom>
        </p:spPr>
        <p:txBody>
          <a:bodyPr anchor="t" rtlCol="false" tIns="0" lIns="0" bIns="0" rIns="0">
            <a:spAutoFit/>
          </a:bodyPr>
          <a:lstStyle/>
          <a:p>
            <a:pPr>
              <a:lnSpc>
                <a:spcPts val="3918"/>
              </a:lnSpc>
            </a:pPr>
            <a:r>
              <a:rPr lang="en-US" sz="2799">
                <a:solidFill>
                  <a:srgbClr val="000000"/>
                </a:solidFill>
                <a:latin typeface="Canva Sans"/>
              </a:rPr>
              <a:t>Pinpencil LLP strive to innovate and create products and services that improve people's lives.</a:t>
            </a:r>
          </a:p>
        </p:txBody>
      </p:sp>
      <p:sp>
        <p:nvSpPr>
          <p:cNvPr name="Freeform 12" id="12"/>
          <p:cNvSpPr/>
          <p:nvPr/>
        </p:nvSpPr>
        <p:spPr>
          <a:xfrm flipH="false" flipV="false" rot="0">
            <a:off x="17259300" y="9258300"/>
            <a:ext cx="574685" cy="569050"/>
          </a:xfrm>
          <a:custGeom>
            <a:avLst/>
            <a:gdLst/>
            <a:ahLst/>
            <a:cxnLst/>
            <a:rect r="r" b="b" t="t" l="l"/>
            <a:pathLst>
              <a:path h="569050" w="574685">
                <a:moveTo>
                  <a:pt x="0" y="0"/>
                </a:moveTo>
                <a:lnTo>
                  <a:pt x="574685" y="0"/>
                </a:lnTo>
                <a:lnTo>
                  <a:pt x="574685" y="569050"/>
                </a:lnTo>
                <a:lnTo>
                  <a:pt x="0" y="569050"/>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306086" y="4784384"/>
            <a:ext cx="4985461" cy="431743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0000"/>
            </a:solidFill>
          </p:spPr>
        </p:sp>
      </p:grpSp>
      <p:grpSp>
        <p:nvGrpSpPr>
          <p:cNvPr name="Group 4" id="4"/>
          <p:cNvGrpSpPr/>
          <p:nvPr/>
        </p:nvGrpSpPr>
        <p:grpSpPr>
          <a:xfrm rot="-10800000">
            <a:off x="3061137" y="7468788"/>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454F60"/>
            </a:solidFill>
          </p:spPr>
        </p:sp>
      </p:grpSp>
      <p:grpSp>
        <p:nvGrpSpPr>
          <p:cNvPr name="Group 6" id="6"/>
          <p:cNvGrpSpPr/>
          <p:nvPr/>
        </p:nvGrpSpPr>
        <p:grpSpPr>
          <a:xfrm rot="-10800000">
            <a:off x="2780085" y="4005595"/>
            <a:ext cx="1798578" cy="155757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454F60"/>
            </a:solidFill>
          </p:spPr>
        </p:sp>
      </p:grpSp>
      <p:grpSp>
        <p:nvGrpSpPr>
          <p:cNvPr name="Group 8" id="8"/>
          <p:cNvGrpSpPr/>
          <p:nvPr/>
        </p:nvGrpSpPr>
        <p:grpSpPr>
          <a:xfrm rot="-10800000">
            <a:off x="300983" y="7795449"/>
            <a:ext cx="3378391" cy="292570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60799F"/>
            </a:solidFill>
          </p:spPr>
        </p:sp>
      </p:grpSp>
      <p:sp>
        <p:nvSpPr>
          <p:cNvPr name="Freeform 10" id="10"/>
          <p:cNvSpPr/>
          <p:nvPr/>
        </p:nvSpPr>
        <p:spPr>
          <a:xfrm flipH="false" flipV="false" rot="0">
            <a:off x="12171836" y="946467"/>
            <a:ext cx="2657874" cy="2653983"/>
          </a:xfrm>
          <a:custGeom>
            <a:avLst/>
            <a:gdLst/>
            <a:ahLst/>
            <a:cxnLst/>
            <a:rect r="r" b="b" t="t" l="l"/>
            <a:pathLst>
              <a:path h="2653983" w="2657874">
                <a:moveTo>
                  <a:pt x="0" y="0"/>
                </a:moveTo>
                <a:lnTo>
                  <a:pt x="2657874" y="0"/>
                </a:lnTo>
                <a:lnTo>
                  <a:pt x="2657874" y="2653983"/>
                </a:lnTo>
                <a:lnTo>
                  <a:pt x="0" y="2653983"/>
                </a:lnTo>
                <a:lnTo>
                  <a:pt x="0" y="0"/>
                </a:lnTo>
                <a:close/>
              </a:path>
            </a:pathLst>
          </a:custGeom>
          <a:blipFill>
            <a:blip r:embed="rId2"/>
            <a:stretch>
              <a:fillRect l="0" t="0" r="0" b="0"/>
            </a:stretch>
          </a:blipFill>
        </p:spPr>
      </p:sp>
      <p:sp>
        <p:nvSpPr>
          <p:cNvPr name="TextBox 11" id="11"/>
          <p:cNvSpPr txBox="true"/>
          <p:nvPr/>
        </p:nvSpPr>
        <p:spPr>
          <a:xfrm rot="0">
            <a:off x="1028700" y="1028700"/>
            <a:ext cx="9482735" cy="2571750"/>
          </a:xfrm>
          <a:prstGeom prst="rect">
            <a:avLst/>
          </a:prstGeom>
        </p:spPr>
        <p:txBody>
          <a:bodyPr anchor="t" rtlCol="false" tIns="0" lIns="0" bIns="0" rIns="0">
            <a:spAutoFit/>
          </a:bodyPr>
          <a:lstStyle/>
          <a:p>
            <a:pPr>
              <a:lnSpc>
                <a:spcPts val="10199"/>
              </a:lnSpc>
            </a:pPr>
            <a:r>
              <a:rPr lang="en-US" sz="8499" spc="-84" u="sng">
                <a:solidFill>
                  <a:srgbClr val="000000"/>
                </a:solidFill>
                <a:latin typeface="Fira Sans Medium"/>
              </a:rPr>
              <a:t>Our project</a:t>
            </a:r>
            <a:r>
              <a:rPr lang="en-US" sz="8499" spc="-84">
                <a:solidFill>
                  <a:srgbClr val="000000"/>
                </a:solidFill>
                <a:latin typeface="Fira Sans Medium"/>
              </a:rPr>
              <a:t> </a:t>
            </a:r>
          </a:p>
          <a:p>
            <a:pPr>
              <a:lnSpc>
                <a:spcPts val="10199"/>
              </a:lnSpc>
              <a:spcBef>
                <a:spcPct val="0"/>
              </a:spcBef>
            </a:pPr>
            <a:r>
              <a:rPr lang="en-US" sz="8499" spc="-84">
                <a:solidFill>
                  <a:srgbClr val="000000"/>
                </a:solidFill>
                <a:latin typeface="Fira Sans Medium"/>
              </a:rPr>
              <a:t>Porfolio Generator </a:t>
            </a:r>
          </a:p>
        </p:txBody>
      </p:sp>
      <p:sp>
        <p:nvSpPr>
          <p:cNvPr name="TextBox 12" id="12"/>
          <p:cNvSpPr txBox="true"/>
          <p:nvPr/>
        </p:nvSpPr>
        <p:spPr>
          <a:xfrm rot="0">
            <a:off x="7423773" y="4727234"/>
            <a:ext cx="9496126" cy="3376783"/>
          </a:xfrm>
          <a:prstGeom prst="rect">
            <a:avLst/>
          </a:prstGeom>
        </p:spPr>
        <p:txBody>
          <a:bodyPr anchor="t" rtlCol="false" tIns="0" lIns="0" bIns="0" rIns="0">
            <a:spAutoFit/>
          </a:bodyPr>
          <a:lstStyle/>
          <a:p>
            <a:pPr>
              <a:lnSpc>
                <a:spcPts val="4462"/>
              </a:lnSpc>
            </a:pPr>
            <a:r>
              <a:rPr lang="en-US" sz="3187">
                <a:solidFill>
                  <a:srgbClr val="000000"/>
                </a:solidFill>
                <a:latin typeface="Canva Sans"/>
              </a:rPr>
              <a:t>Portfolio Generator is an open source platform that generates portfolio websites for beginners and professionals within few steps. A person can choose  a template of his/her choice, enter their details and platform would generate a website for the person. </a:t>
            </a:r>
          </a:p>
        </p:txBody>
      </p:sp>
      <p:sp>
        <p:nvSpPr>
          <p:cNvPr name="Freeform 13" id="13"/>
          <p:cNvSpPr/>
          <p:nvPr/>
        </p:nvSpPr>
        <p:spPr>
          <a:xfrm flipH="false" flipV="false" rot="0">
            <a:off x="17259300" y="9258300"/>
            <a:ext cx="574685" cy="569050"/>
          </a:xfrm>
          <a:custGeom>
            <a:avLst/>
            <a:gdLst/>
            <a:ahLst/>
            <a:cxnLst/>
            <a:rect r="r" b="b" t="t" l="l"/>
            <a:pathLst>
              <a:path h="569050" w="574685">
                <a:moveTo>
                  <a:pt x="0" y="0"/>
                </a:moveTo>
                <a:lnTo>
                  <a:pt x="574685" y="0"/>
                </a:lnTo>
                <a:lnTo>
                  <a:pt x="574685" y="569050"/>
                </a:lnTo>
                <a:lnTo>
                  <a:pt x="0" y="569050"/>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4962599" y="0"/>
            <a:ext cx="11982598" cy="10376986"/>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454F60"/>
            </a:solidFill>
          </p:spPr>
        </p:sp>
      </p:grpSp>
      <p:grpSp>
        <p:nvGrpSpPr>
          <p:cNvPr name="Group 4" id="4"/>
          <p:cNvGrpSpPr/>
          <p:nvPr/>
        </p:nvGrpSpPr>
        <p:grpSpPr>
          <a:xfrm rot="0">
            <a:off x="2268425" y="-1555016"/>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70809"/>
            </a:solidFill>
          </p:spPr>
        </p:sp>
      </p:grpSp>
      <p:sp>
        <p:nvSpPr>
          <p:cNvPr name="TextBox 6" id="6"/>
          <p:cNvSpPr txBox="true"/>
          <p:nvPr/>
        </p:nvSpPr>
        <p:spPr>
          <a:xfrm rot="0">
            <a:off x="1028700" y="3774886"/>
            <a:ext cx="4460469" cy="2571750"/>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FFFFFF"/>
                </a:solidFill>
                <a:latin typeface="Fira Sans Medium"/>
              </a:rPr>
              <a:t>Our Team</a:t>
            </a:r>
          </a:p>
        </p:txBody>
      </p:sp>
      <p:sp>
        <p:nvSpPr>
          <p:cNvPr name="TextBox 7" id="7"/>
          <p:cNvSpPr txBox="true"/>
          <p:nvPr/>
        </p:nvSpPr>
        <p:spPr>
          <a:xfrm rot="0">
            <a:off x="8703910" y="6891614"/>
            <a:ext cx="12443258" cy="964313"/>
          </a:xfrm>
          <a:prstGeom prst="rect">
            <a:avLst/>
          </a:prstGeom>
        </p:spPr>
        <p:txBody>
          <a:bodyPr anchor="t" rtlCol="false" tIns="0" lIns="0" bIns="0" rIns="0">
            <a:spAutoFit/>
          </a:bodyPr>
          <a:lstStyle/>
          <a:p>
            <a:pPr>
              <a:lnSpc>
                <a:spcPts val="7984"/>
              </a:lnSpc>
            </a:pPr>
            <a:r>
              <a:rPr lang="en-US" sz="5702">
                <a:solidFill>
                  <a:srgbClr val="070809"/>
                </a:solidFill>
                <a:latin typeface="Fira Sans Light Bold"/>
              </a:rPr>
              <a:t>Kushaldeep Singh Sandhu</a:t>
            </a:r>
          </a:p>
        </p:txBody>
      </p:sp>
      <p:sp>
        <p:nvSpPr>
          <p:cNvPr name="TextBox 8" id="8"/>
          <p:cNvSpPr txBox="true"/>
          <p:nvPr/>
        </p:nvSpPr>
        <p:spPr>
          <a:xfrm rot="0">
            <a:off x="8703910" y="4633880"/>
            <a:ext cx="12443258" cy="964313"/>
          </a:xfrm>
          <a:prstGeom prst="rect">
            <a:avLst/>
          </a:prstGeom>
        </p:spPr>
        <p:txBody>
          <a:bodyPr anchor="t" rtlCol="false" tIns="0" lIns="0" bIns="0" rIns="0">
            <a:spAutoFit/>
          </a:bodyPr>
          <a:lstStyle/>
          <a:p>
            <a:pPr>
              <a:lnSpc>
                <a:spcPts val="7984"/>
              </a:lnSpc>
            </a:pPr>
            <a:r>
              <a:rPr lang="en-US" sz="5702">
                <a:solidFill>
                  <a:srgbClr val="070809"/>
                </a:solidFill>
                <a:latin typeface="Fira Sans Light Bold"/>
              </a:rPr>
              <a:t>Kuljinder Singh</a:t>
            </a:r>
          </a:p>
        </p:txBody>
      </p:sp>
      <p:sp>
        <p:nvSpPr>
          <p:cNvPr name="TextBox 9" id="9"/>
          <p:cNvSpPr txBox="true"/>
          <p:nvPr/>
        </p:nvSpPr>
        <p:spPr>
          <a:xfrm rot="0">
            <a:off x="8703910" y="5760118"/>
            <a:ext cx="12443258" cy="969571"/>
          </a:xfrm>
          <a:prstGeom prst="rect">
            <a:avLst/>
          </a:prstGeom>
        </p:spPr>
        <p:txBody>
          <a:bodyPr anchor="t" rtlCol="false" tIns="0" lIns="0" bIns="0" rIns="0">
            <a:spAutoFit/>
          </a:bodyPr>
          <a:lstStyle/>
          <a:p>
            <a:pPr>
              <a:lnSpc>
                <a:spcPts val="7984"/>
              </a:lnSpc>
            </a:pPr>
            <a:r>
              <a:rPr lang="en-US" sz="5702">
                <a:solidFill>
                  <a:srgbClr val="070809"/>
                </a:solidFill>
                <a:latin typeface="Fira Sans Light Bold"/>
              </a:rPr>
              <a:t>Lakshya Khandelwal</a:t>
            </a:r>
          </a:p>
        </p:txBody>
      </p:sp>
      <p:sp>
        <p:nvSpPr>
          <p:cNvPr name="Freeform 10" id="10"/>
          <p:cNvSpPr/>
          <p:nvPr/>
        </p:nvSpPr>
        <p:spPr>
          <a:xfrm flipH="false" flipV="false" rot="0">
            <a:off x="17259300" y="9258300"/>
            <a:ext cx="574685" cy="569050"/>
          </a:xfrm>
          <a:custGeom>
            <a:avLst/>
            <a:gdLst/>
            <a:ahLst/>
            <a:cxnLst/>
            <a:rect r="r" b="b" t="t" l="l"/>
            <a:pathLst>
              <a:path h="569050" w="574685">
                <a:moveTo>
                  <a:pt x="0" y="0"/>
                </a:moveTo>
                <a:lnTo>
                  <a:pt x="574685" y="0"/>
                </a:lnTo>
                <a:lnTo>
                  <a:pt x="574685" y="569050"/>
                </a:lnTo>
                <a:lnTo>
                  <a:pt x="0" y="569050"/>
                </a:lnTo>
                <a:lnTo>
                  <a:pt x="0" y="0"/>
                </a:lnTo>
                <a:close/>
              </a:path>
            </a:pathLst>
          </a:custGeom>
          <a:blipFill>
            <a:blip r:embed="rId2"/>
            <a:stretch>
              <a:fillRect l="0" t="0" r="0" b="0"/>
            </a:stretch>
          </a:blipFill>
        </p:spPr>
      </p:sp>
      <p:sp>
        <p:nvSpPr>
          <p:cNvPr name="TextBox 11" id="11"/>
          <p:cNvSpPr txBox="true"/>
          <p:nvPr/>
        </p:nvSpPr>
        <p:spPr>
          <a:xfrm rot="0">
            <a:off x="8703910" y="3507641"/>
            <a:ext cx="12443258" cy="964313"/>
          </a:xfrm>
          <a:prstGeom prst="rect">
            <a:avLst/>
          </a:prstGeom>
        </p:spPr>
        <p:txBody>
          <a:bodyPr anchor="t" rtlCol="false" tIns="0" lIns="0" bIns="0" rIns="0">
            <a:spAutoFit/>
          </a:bodyPr>
          <a:lstStyle/>
          <a:p>
            <a:pPr>
              <a:lnSpc>
                <a:spcPts val="7984"/>
              </a:lnSpc>
            </a:pPr>
            <a:r>
              <a:rPr lang="en-US" sz="5702">
                <a:solidFill>
                  <a:srgbClr val="070809"/>
                </a:solidFill>
                <a:latin typeface="Fira Sans Light Bold"/>
              </a:rPr>
              <a:t>Gulshan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5585691" y="1028700"/>
            <a:ext cx="5569983" cy="128587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Tech Stack</a:t>
            </a:r>
          </a:p>
        </p:txBody>
      </p:sp>
      <p:grpSp>
        <p:nvGrpSpPr>
          <p:cNvPr name="Group 3" id="3"/>
          <p:cNvGrpSpPr/>
          <p:nvPr/>
        </p:nvGrpSpPr>
        <p:grpSpPr>
          <a:xfrm rot="0">
            <a:off x="14950718" y="4068952"/>
            <a:ext cx="6608388" cy="5722895"/>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70809"/>
            </a:solidFill>
          </p:spPr>
        </p:sp>
      </p:grpSp>
      <p:grpSp>
        <p:nvGrpSpPr>
          <p:cNvPr name="Group 5" id="5"/>
          <p:cNvGrpSpPr/>
          <p:nvPr/>
        </p:nvGrpSpPr>
        <p:grpSpPr>
          <a:xfrm rot="0">
            <a:off x="12959494" y="8327649"/>
            <a:ext cx="4486348" cy="3885199"/>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454F60"/>
            </a:solidFill>
          </p:spPr>
        </p:sp>
      </p:grpSp>
      <p:grpSp>
        <p:nvGrpSpPr>
          <p:cNvPr name="Group 7" id="7"/>
          <p:cNvGrpSpPr/>
          <p:nvPr/>
        </p:nvGrpSpPr>
        <p:grpSpPr>
          <a:xfrm rot="0">
            <a:off x="13152119" y="7352522"/>
            <a:ext cx="2050549" cy="1775785"/>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8C9FBD"/>
            </a:solidFill>
          </p:spPr>
        </p:sp>
      </p:grpSp>
      <p:grpSp>
        <p:nvGrpSpPr>
          <p:cNvPr name="Group 9" id="9"/>
          <p:cNvGrpSpPr/>
          <p:nvPr/>
        </p:nvGrpSpPr>
        <p:grpSpPr>
          <a:xfrm rot="0">
            <a:off x="14417128" y="2314575"/>
            <a:ext cx="3429755" cy="2970184"/>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60799F"/>
            </a:solidFill>
          </p:spPr>
        </p:sp>
      </p:grpSp>
      <p:sp>
        <p:nvSpPr>
          <p:cNvPr name="TextBox 11" id="11"/>
          <p:cNvSpPr txBox="true"/>
          <p:nvPr/>
        </p:nvSpPr>
        <p:spPr>
          <a:xfrm rot="0">
            <a:off x="2400690" y="3723467"/>
            <a:ext cx="4512667" cy="3124221"/>
          </a:xfrm>
          <a:prstGeom prst="rect">
            <a:avLst/>
          </a:prstGeom>
        </p:spPr>
        <p:txBody>
          <a:bodyPr anchor="t" rtlCol="false" tIns="0" lIns="0" bIns="0" rIns="0">
            <a:spAutoFit/>
          </a:bodyPr>
          <a:lstStyle/>
          <a:p>
            <a:pPr marL="971375" indent="-485688" lvl="1">
              <a:lnSpc>
                <a:spcPts val="6298"/>
              </a:lnSpc>
              <a:buFont typeface="Arial"/>
              <a:buChar char="•"/>
            </a:pPr>
            <a:r>
              <a:rPr lang="en-US" sz="4499">
                <a:solidFill>
                  <a:srgbClr val="000000"/>
                </a:solidFill>
                <a:latin typeface="Canva Sans Bold"/>
              </a:rPr>
              <a:t>HTML</a:t>
            </a:r>
          </a:p>
          <a:p>
            <a:pPr marL="971375" indent="-485688" lvl="1">
              <a:lnSpc>
                <a:spcPts val="6298"/>
              </a:lnSpc>
              <a:buFont typeface="Arial"/>
              <a:buChar char="•"/>
            </a:pPr>
            <a:r>
              <a:rPr lang="en-US" sz="4499">
                <a:solidFill>
                  <a:srgbClr val="000000"/>
                </a:solidFill>
                <a:latin typeface="Canva Sans Bold"/>
              </a:rPr>
              <a:t>CSS</a:t>
            </a:r>
          </a:p>
          <a:p>
            <a:pPr marL="971375" indent="-485688" lvl="1">
              <a:lnSpc>
                <a:spcPts val="6298"/>
              </a:lnSpc>
              <a:buFont typeface="Arial"/>
              <a:buChar char="•"/>
            </a:pPr>
            <a:r>
              <a:rPr lang="en-US" sz="4499">
                <a:solidFill>
                  <a:srgbClr val="000000"/>
                </a:solidFill>
                <a:latin typeface="Canva Sans Bold"/>
              </a:rPr>
              <a:t>JAVASCRIPT</a:t>
            </a:r>
          </a:p>
          <a:p>
            <a:pPr marL="971375" indent="-485688" lvl="1">
              <a:lnSpc>
                <a:spcPts val="6298"/>
              </a:lnSpc>
              <a:buFont typeface="Arial"/>
              <a:buChar char="•"/>
            </a:pPr>
            <a:r>
              <a:rPr lang="en-US" sz="4499">
                <a:solidFill>
                  <a:srgbClr val="000000"/>
                </a:solidFill>
                <a:latin typeface="Canva Sans Bold"/>
              </a:rPr>
              <a:t>BOOTSTRAP</a:t>
            </a:r>
          </a:p>
        </p:txBody>
      </p:sp>
      <p:sp>
        <p:nvSpPr>
          <p:cNvPr name="TextBox 12" id="12"/>
          <p:cNvSpPr txBox="true"/>
          <p:nvPr/>
        </p:nvSpPr>
        <p:spPr>
          <a:xfrm rot="0">
            <a:off x="8370682" y="3543290"/>
            <a:ext cx="4588811" cy="2333625"/>
          </a:xfrm>
          <a:prstGeom prst="rect">
            <a:avLst/>
          </a:prstGeom>
        </p:spPr>
        <p:txBody>
          <a:bodyPr anchor="t" rtlCol="false" tIns="0" lIns="0" bIns="0" rIns="0">
            <a:spAutoFit/>
          </a:bodyPr>
          <a:lstStyle/>
          <a:p>
            <a:pPr marL="971548" indent="-485774" lvl="1">
              <a:lnSpc>
                <a:spcPts val="6299"/>
              </a:lnSpc>
              <a:buFont typeface="Arial"/>
              <a:buChar char="•"/>
            </a:pPr>
            <a:r>
              <a:rPr lang="en-US" sz="4499">
                <a:solidFill>
                  <a:srgbClr val="000000"/>
                </a:solidFill>
                <a:latin typeface="Canva Sans Bold"/>
              </a:rPr>
              <a:t>GIT/GITHUB</a:t>
            </a:r>
          </a:p>
          <a:p>
            <a:pPr marL="971548" indent="-485774" lvl="1">
              <a:lnSpc>
                <a:spcPts val="6299"/>
              </a:lnSpc>
              <a:buFont typeface="Arial"/>
              <a:buChar char="•"/>
            </a:pPr>
            <a:r>
              <a:rPr lang="en-US" sz="4499">
                <a:solidFill>
                  <a:srgbClr val="000000"/>
                </a:solidFill>
                <a:latin typeface="Canva Sans Bold"/>
              </a:rPr>
              <a:t>VERCEL</a:t>
            </a:r>
          </a:p>
          <a:p>
            <a:pPr marL="971548" indent="-485774" lvl="1">
              <a:lnSpc>
                <a:spcPts val="6299"/>
              </a:lnSpc>
              <a:buFont typeface="Arial"/>
              <a:buChar char="•"/>
            </a:pPr>
            <a:r>
              <a:rPr lang="en-US" sz="4499">
                <a:solidFill>
                  <a:srgbClr val="000000"/>
                </a:solidFill>
                <a:latin typeface="Canva Sans Bold"/>
              </a:rPr>
              <a:t>NETLIFY</a:t>
            </a:r>
          </a:p>
        </p:txBody>
      </p:sp>
      <p:sp>
        <p:nvSpPr>
          <p:cNvPr name="Freeform 13" id="13"/>
          <p:cNvSpPr/>
          <p:nvPr/>
        </p:nvSpPr>
        <p:spPr>
          <a:xfrm flipH="false" flipV="false" rot="0">
            <a:off x="454015" y="9258300"/>
            <a:ext cx="574685" cy="569050"/>
          </a:xfrm>
          <a:custGeom>
            <a:avLst/>
            <a:gdLst/>
            <a:ahLst/>
            <a:cxnLst/>
            <a:rect r="r" b="b" t="t" l="l"/>
            <a:pathLst>
              <a:path h="569050" w="574685">
                <a:moveTo>
                  <a:pt x="0" y="0"/>
                </a:moveTo>
                <a:lnTo>
                  <a:pt x="574685" y="0"/>
                </a:lnTo>
                <a:lnTo>
                  <a:pt x="574685" y="569050"/>
                </a:lnTo>
                <a:lnTo>
                  <a:pt x="0" y="569050"/>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174238" y="7366205"/>
            <a:ext cx="3156576" cy="2654525"/>
          </a:xfrm>
          <a:custGeom>
            <a:avLst/>
            <a:gdLst/>
            <a:ahLst/>
            <a:cxnLst/>
            <a:rect r="r" b="b" t="t" l="l"/>
            <a:pathLst>
              <a:path h="2654525" w="3156576">
                <a:moveTo>
                  <a:pt x="0" y="0"/>
                </a:moveTo>
                <a:lnTo>
                  <a:pt x="3156577" y="0"/>
                </a:lnTo>
                <a:lnTo>
                  <a:pt x="3156577" y="2654525"/>
                </a:lnTo>
                <a:lnTo>
                  <a:pt x="0" y="2654525"/>
                </a:lnTo>
                <a:lnTo>
                  <a:pt x="0" y="0"/>
                </a:lnTo>
                <a:close/>
              </a:path>
            </a:pathLst>
          </a:custGeom>
          <a:blipFill>
            <a:blip r:embed="rId2"/>
            <a:stretch>
              <a:fillRect l="0" t="0" r="0" b="0"/>
            </a:stretch>
          </a:blipFill>
        </p:spPr>
      </p:sp>
      <p:sp>
        <p:nvSpPr>
          <p:cNvPr name="Freeform 3" id="3"/>
          <p:cNvSpPr/>
          <p:nvPr/>
        </p:nvSpPr>
        <p:spPr>
          <a:xfrm flipH="false" flipV="false" rot="0">
            <a:off x="6550748" y="7366205"/>
            <a:ext cx="3891512" cy="2068083"/>
          </a:xfrm>
          <a:custGeom>
            <a:avLst/>
            <a:gdLst/>
            <a:ahLst/>
            <a:cxnLst/>
            <a:rect r="r" b="b" t="t" l="l"/>
            <a:pathLst>
              <a:path h="2068083" w="3891512">
                <a:moveTo>
                  <a:pt x="0" y="0"/>
                </a:moveTo>
                <a:lnTo>
                  <a:pt x="3891512" y="0"/>
                </a:lnTo>
                <a:lnTo>
                  <a:pt x="3891512" y="2068083"/>
                </a:lnTo>
                <a:lnTo>
                  <a:pt x="0" y="2068083"/>
                </a:lnTo>
                <a:lnTo>
                  <a:pt x="0" y="0"/>
                </a:lnTo>
                <a:close/>
              </a:path>
            </a:pathLst>
          </a:custGeom>
          <a:blipFill>
            <a:blip r:embed="rId3"/>
            <a:stretch>
              <a:fillRect l="0" t="0" r="-82311" b="-88768"/>
            </a:stretch>
          </a:blipFill>
        </p:spPr>
      </p:sp>
      <p:sp>
        <p:nvSpPr>
          <p:cNvPr name="Freeform 4" id="4"/>
          <p:cNvSpPr/>
          <p:nvPr/>
        </p:nvSpPr>
        <p:spPr>
          <a:xfrm flipH="false" flipV="false" rot="0">
            <a:off x="13519384" y="7191984"/>
            <a:ext cx="2389199" cy="2242304"/>
          </a:xfrm>
          <a:custGeom>
            <a:avLst/>
            <a:gdLst/>
            <a:ahLst/>
            <a:cxnLst/>
            <a:rect r="r" b="b" t="t" l="l"/>
            <a:pathLst>
              <a:path h="2242304" w="2389199">
                <a:moveTo>
                  <a:pt x="0" y="0"/>
                </a:moveTo>
                <a:lnTo>
                  <a:pt x="2389199" y="0"/>
                </a:lnTo>
                <a:lnTo>
                  <a:pt x="2389199" y="2242304"/>
                </a:lnTo>
                <a:lnTo>
                  <a:pt x="0" y="2242304"/>
                </a:lnTo>
                <a:lnTo>
                  <a:pt x="0" y="0"/>
                </a:lnTo>
                <a:close/>
              </a:path>
            </a:pathLst>
          </a:custGeom>
          <a:blipFill>
            <a:blip r:embed="rId4"/>
            <a:stretch>
              <a:fillRect l="0" t="-3526" r="0" b="0"/>
            </a:stretch>
          </a:blipFill>
        </p:spPr>
      </p:sp>
      <p:sp>
        <p:nvSpPr>
          <p:cNvPr name="TextBox 5" id="5"/>
          <p:cNvSpPr txBox="true"/>
          <p:nvPr/>
        </p:nvSpPr>
        <p:spPr>
          <a:xfrm rot="0">
            <a:off x="6757485" y="385762"/>
            <a:ext cx="4773031" cy="128587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Workflow</a:t>
            </a:r>
          </a:p>
        </p:txBody>
      </p:sp>
      <p:sp>
        <p:nvSpPr>
          <p:cNvPr name="TextBox 6" id="6"/>
          <p:cNvSpPr txBox="true"/>
          <p:nvPr/>
        </p:nvSpPr>
        <p:spPr>
          <a:xfrm rot="0">
            <a:off x="1019747" y="4302330"/>
            <a:ext cx="4737613" cy="2114550"/>
          </a:xfrm>
          <a:prstGeom prst="rect">
            <a:avLst/>
          </a:prstGeom>
        </p:spPr>
        <p:txBody>
          <a:bodyPr anchor="t" rtlCol="false" tIns="0" lIns="0" bIns="0" rIns="0">
            <a:spAutoFit/>
          </a:bodyPr>
          <a:lstStyle/>
          <a:p>
            <a:pPr>
              <a:lnSpc>
                <a:spcPts val="4200"/>
              </a:lnSpc>
            </a:pPr>
            <a:r>
              <a:rPr lang="en-US" sz="3000">
                <a:solidFill>
                  <a:srgbClr val="070809"/>
                </a:solidFill>
                <a:latin typeface="Canva Sans Bold"/>
              </a:rPr>
              <a:t>Design the template</a:t>
            </a:r>
          </a:p>
          <a:p>
            <a:pPr algn="l">
              <a:lnSpc>
                <a:spcPts val="4200"/>
              </a:lnSpc>
            </a:pPr>
            <a:r>
              <a:rPr lang="en-US" sz="3000">
                <a:solidFill>
                  <a:srgbClr val="070809"/>
                </a:solidFill>
                <a:latin typeface="Canva Sans"/>
              </a:rPr>
              <a:t>Creating the basic design, Identifying the elements of the template. </a:t>
            </a:r>
          </a:p>
        </p:txBody>
      </p:sp>
      <p:sp>
        <p:nvSpPr>
          <p:cNvPr name="TextBox 7" id="7"/>
          <p:cNvSpPr txBox="true"/>
          <p:nvPr/>
        </p:nvSpPr>
        <p:spPr>
          <a:xfrm rot="0">
            <a:off x="12893606" y="4302330"/>
            <a:ext cx="4697279" cy="2114550"/>
          </a:xfrm>
          <a:prstGeom prst="rect">
            <a:avLst/>
          </a:prstGeom>
        </p:spPr>
        <p:txBody>
          <a:bodyPr anchor="t" rtlCol="false" tIns="0" lIns="0" bIns="0" rIns="0">
            <a:spAutoFit/>
          </a:bodyPr>
          <a:lstStyle/>
          <a:p>
            <a:pPr>
              <a:lnSpc>
                <a:spcPts val="4200"/>
              </a:lnSpc>
            </a:pPr>
            <a:r>
              <a:rPr lang="en-US" sz="3000">
                <a:solidFill>
                  <a:srgbClr val="070809"/>
                </a:solidFill>
                <a:latin typeface="Canva Sans Bold"/>
              </a:rPr>
              <a:t>Deployment</a:t>
            </a:r>
          </a:p>
          <a:p>
            <a:pPr>
              <a:lnSpc>
                <a:spcPts val="4200"/>
              </a:lnSpc>
            </a:pPr>
            <a:r>
              <a:rPr lang="en-US" sz="3000">
                <a:solidFill>
                  <a:srgbClr val="070809"/>
                </a:solidFill>
                <a:latin typeface="Canva Sans"/>
              </a:rPr>
              <a:t>Deploy the template on GitHub or Vercel or Netlify</a:t>
            </a:r>
          </a:p>
        </p:txBody>
      </p:sp>
      <p:sp>
        <p:nvSpPr>
          <p:cNvPr name="TextBox 8" id="8"/>
          <p:cNvSpPr txBox="true"/>
          <p:nvPr/>
        </p:nvSpPr>
        <p:spPr>
          <a:xfrm rot="0">
            <a:off x="6757485" y="4302330"/>
            <a:ext cx="5137887" cy="2647950"/>
          </a:xfrm>
          <a:prstGeom prst="rect">
            <a:avLst/>
          </a:prstGeom>
        </p:spPr>
        <p:txBody>
          <a:bodyPr anchor="t" rtlCol="false" tIns="0" lIns="0" bIns="0" rIns="0">
            <a:spAutoFit/>
          </a:bodyPr>
          <a:lstStyle/>
          <a:p>
            <a:pPr>
              <a:lnSpc>
                <a:spcPts val="4200"/>
              </a:lnSpc>
            </a:pPr>
            <a:r>
              <a:rPr lang="en-US" sz="3000">
                <a:solidFill>
                  <a:srgbClr val="070809"/>
                </a:solidFill>
                <a:latin typeface="Canva Sans Bold"/>
              </a:rPr>
              <a:t>Development</a:t>
            </a:r>
          </a:p>
          <a:p>
            <a:pPr>
              <a:lnSpc>
                <a:spcPts val="4200"/>
              </a:lnSpc>
            </a:pPr>
            <a:r>
              <a:rPr lang="en-US" sz="3000">
                <a:solidFill>
                  <a:srgbClr val="070809"/>
                </a:solidFill>
                <a:latin typeface="Canva Sans"/>
              </a:rPr>
              <a:t>Developing the template with all the functionality using different programming language</a:t>
            </a:r>
          </a:p>
        </p:txBody>
      </p:sp>
      <p:grpSp>
        <p:nvGrpSpPr>
          <p:cNvPr name="Group 9" id="9"/>
          <p:cNvGrpSpPr/>
          <p:nvPr/>
        </p:nvGrpSpPr>
        <p:grpSpPr>
          <a:xfrm rot="0">
            <a:off x="1019747" y="2343572"/>
            <a:ext cx="3214115" cy="1607058"/>
            <a:chOff x="0" y="0"/>
            <a:chExt cx="812800" cy="406400"/>
          </a:xfrm>
        </p:grpSpPr>
        <p:sp>
          <p:nvSpPr>
            <p:cNvPr name="Freeform 10" id="10"/>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A1A7AF"/>
            </a:solidFill>
          </p:spPr>
        </p:sp>
        <p:sp>
          <p:nvSpPr>
            <p:cNvPr name="TextBox 11" id="11"/>
            <p:cNvSpPr txBox="true"/>
            <p:nvPr/>
          </p:nvSpPr>
          <p:spPr>
            <a:xfrm>
              <a:off x="0" y="-38100"/>
              <a:ext cx="698500" cy="444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19747" y="2544084"/>
            <a:ext cx="1607058" cy="1082209"/>
          </a:xfrm>
          <a:prstGeom prst="rect">
            <a:avLst/>
          </a:prstGeom>
        </p:spPr>
        <p:txBody>
          <a:bodyPr anchor="t" rtlCol="false" tIns="0" lIns="0" bIns="0" rIns="0">
            <a:spAutoFit/>
          </a:bodyPr>
          <a:lstStyle/>
          <a:p>
            <a:pPr algn="ctr">
              <a:lnSpc>
                <a:spcPts val="8896"/>
              </a:lnSpc>
            </a:pPr>
            <a:r>
              <a:rPr lang="en-US" sz="6354">
                <a:solidFill>
                  <a:srgbClr val="000000"/>
                </a:solidFill>
                <a:latin typeface="Canva Sans Bold"/>
              </a:rPr>
              <a:t>01</a:t>
            </a:r>
          </a:p>
        </p:txBody>
      </p:sp>
      <p:grpSp>
        <p:nvGrpSpPr>
          <p:cNvPr name="Group 13" id="13"/>
          <p:cNvGrpSpPr/>
          <p:nvPr/>
        </p:nvGrpSpPr>
        <p:grpSpPr>
          <a:xfrm rot="0">
            <a:off x="6757485" y="2343572"/>
            <a:ext cx="3214115" cy="1607058"/>
            <a:chOff x="0" y="0"/>
            <a:chExt cx="812800" cy="406400"/>
          </a:xfrm>
        </p:grpSpPr>
        <p:sp>
          <p:nvSpPr>
            <p:cNvPr name="Freeform 14" id="14"/>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A1A7AF"/>
            </a:solidFill>
          </p:spPr>
        </p:sp>
        <p:sp>
          <p:nvSpPr>
            <p:cNvPr name="TextBox 15" id="15"/>
            <p:cNvSpPr txBox="true"/>
            <p:nvPr/>
          </p:nvSpPr>
          <p:spPr>
            <a:xfrm>
              <a:off x="0" y="-38100"/>
              <a:ext cx="698500" cy="444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2893606" y="2343572"/>
            <a:ext cx="3214115" cy="1607058"/>
            <a:chOff x="0" y="0"/>
            <a:chExt cx="812800" cy="406400"/>
          </a:xfrm>
        </p:grpSpPr>
        <p:sp>
          <p:nvSpPr>
            <p:cNvPr name="Freeform 17" id="17"/>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A1A7AF"/>
            </a:solidFill>
          </p:spPr>
        </p:sp>
        <p:sp>
          <p:nvSpPr>
            <p:cNvPr name="TextBox 18" id="18"/>
            <p:cNvSpPr txBox="true"/>
            <p:nvPr/>
          </p:nvSpPr>
          <p:spPr>
            <a:xfrm>
              <a:off x="0" y="-38100"/>
              <a:ext cx="698500" cy="4445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6757485" y="2544084"/>
            <a:ext cx="1607058" cy="1082209"/>
          </a:xfrm>
          <a:prstGeom prst="rect">
            <a:avLst/>
          </a:prstGeom>
        </p:spPr>
        <p:txBody>
          <a:bodyPr anchor="t" rtlCol="false" tIns="0" lIns="0" bIns="0" rIns="0">
            <a:spAutoFit/>
          </a:bodyPr>
          <a:lstStyle/>
          <a:p>
            <a:pPr algn="ctr">
              <a:lnSpc>
                <a:spcPts val="8896"/>
              </a:lnSpc>
            </a:pPr>
            <a:r>
              <a:rPr lang="en-US" sz="6354">
                <a:solidFill>
                  <a:srgbClr val="000000"/>
                </a:solidFill>
                <a:latin typeface="Canva Sans Bold"/>
              </a:rPr>
              <a:t>02</a:t>
            </a:r>
          </a:p>
        </p:txBody>
      </p:sp>
      <p:sp>
        <p:nvSpPr>
          <p:cNvPr name="TextBox 20" id="20"/>
          <p:cNvSpPr txBox="true"/>
          <p:nvPr/>
        </p:nvSpPr>
        <p:spPr>
          <a:xfrm rot="0">
            <a:off x="12893606" y="2544084"/>
            <a:ext cx="1607058" cy="1082209"/>
          </a:xfrm>
          <a:prstGeom prst="rect">
            <a:avLst/>
          </a:prstGeom>
        </p:spPr>
        <p:txBody>
          <a:bodyPr anchor="t" rtlCol="false" tIns="0" lIns="0" bIns="0" rIns="0">
            <a:spAutoFit/>
          </a:bodyPr>
          <a:lstStyle/>
          <a:p>
            <a:pPr algn="ctr">
              <a:lnSpc>
                <a:spcPts val="8896"/>
              </a:lnSpc>
            </a:pPr>
            <a:r>
              <a:rPr lang="en-US" sz="6354">
                <a:solidFill>
                  <a:srgbClr val="000000"/>
                </a:solidFill>
                <a:latin typeface="Canva Sans Bold"/>
              </a:rPr>
              <a:t>03</a:t>
            </a:r>
          </a:p>
        </p:txBody>
      </p:sp>
      <p:sp>
        <p:nvSpPr>
          <p:cNvPr name="Freeform 21" id="21"/>
          <p:cNvSpPr/>
          <p:nvPr/>
        </p:nvSpPr>
        <p:spPr>
          <a:xfrm flipH="false" flipV="false" rot="0">
            <a:off x="17259300" y="9258300"/>
            <a:ext cx="574685" cy="569050"/>
          </a:xfrm>
          <a:custGeom>
            <a:avLst/>
            <a:gdLst/>
            <a:ahLst/>
            <a:cxnLst/>
            <a:rect r="r" b="b" t="t" l="l"/>
            <a:pathLst>
              <a:path h="569050" w="574685">
                <a:moveTo>
                  <a:pt x="0" y="0"/>
                </a:moveTo>
                <a:lnTo>
                  <a:pt x="574685" y="0"/>
                </a:lnTo>
                <a:lnTo>
                  <a:pt x="574685" y="569050"/>
                </a:lnTo>
                <a:lnTo>
                  <a:pt x="0" y="569050"/>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DAFesFJU0qI</dc:identifier>
  <dcterms:modified xsi:type="dcterms:W3CDTF">2011-08-01T06:04:30Z</dcterms:modified>
  <cp:revision>1</cp:revision>
  <dc:title>Internship presentation</dc:title>
</cp:coreProperties>
</file>